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7">
  <p:sldMasterIdLst>
    <p:sldMasterId id="2147483648" r:id="rId4"/>
  </p:sldMasterIdLst>
  <p:notesMasterIdLst>
    <p:notesMasterId r:id="rId31"/>
  </p:notesMasterIdLst>
  <p:handoutMasterIdLst>
    <p:handoutMasterId r:id="rId32"/>
  </p:handoutMasterIdLst>
  <p:sldIdLst>
    <p:sldId id="261" r:id="rId5"/>
    <p:sldId id="262"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4" r:id="rId25"/>
    <p:sldId id="295" r:id="rId26"/>
    <p:sldId id="296" r:id="rId27"/>
    <p:sldId id="293" r:id="rId28"/>
    <p:sldId id="298" r:id="rId29"/>
    <p:sldId id="27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408" userDrawn="1">
          <p15:clr>
            <a:srgbClr val="A4A3A4"/>
          </p15:clr>
        </p15:guide>
        <p15:guide id="3" pos="75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a Mihaita" initials="SM" lastIdx="1" clrIdx="0">
    <p:extLst>
      <p:ext uri="{19B8F6BF-5375-455C-9EA6-DF929625EA0E}">
        <p15:presenceInfo xmlns:p15="http://schemas.microsoft.com/office/powerpoint/2012/main" userId="S-1-5-21-3588706629-3798168970-822321252-6489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847"/>
    <a:srgbClr val="EF8421"/>
    <a:srgbClr val="EE37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3"/>
    <p:restoredTop sz="93979" autoAdjust="0"/>
  </p:normalViewPr>
  <p:slideViewPr>
    <p:cSldViewPr snapToGrid="0" snapToObjects="1">
      <p:cViewPr>
        <p:scale>
          <a:sx n="65" d="100"/>
          <a:sy n="65" d="100"/>
        </p:scale>
        <p:origin x="700" y="40"/>
      </p:cViewPr>
      <p:guideLst>
        <p:guide orient="horz" pos="4104"/>
        <p:guide pos="408"/>
        <p:guide pos="7512"/>
      </p:guideLst>
    </p:cSldViewPr>
  </p:slideViewPr>
  <p:notesTextViewPr>
    <p:cViewPr>
      <p:scale>
        <a:sx n="1" d="1"/>
        <a:sy n="1" d="1"/>
      </p:scale>
      <p:origin x="0" y="0"/>
    </p:cViewPr>
  </p:notesTextViewPr>
  <p:notesViewPr>
    <p:cSldViewPr snapToGrid="0" snapToObjects="1">
      <p:cViewPr varScale="1">
        <p:scale>
          <a:sx n="51" d="100"/>
          <a:sy n="51" d="100"/>
        </p:scale>
        <p:origin x="205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ce Tan" userId="e8b5148a-626b-4ad3-95f8-b4ff0fe29ef4" providerId="ADAL" clId="{5E4577F3-3917-413D-B9D5-60E391A4A689}"/>
    <pc:docChg chg="delSld">
      <pc:chgData name="Joyce Tan" userId="e8b5148a-626b-4ad3-95f8-b4ff0fe29ef4" providerId="ADAL" clId="{5E4577F3-3917-413D-B9D5-60E391A4A689}" dt="2019-07-04T11:23:24.716" v="0" actId="2696"/>
      <pc:docMkLst>
        <pc:docMk/>
      </pc:docMkLst>
      <pc:sldChg chg="del">
        <pc:chgData name="Joyce Tan" userId="e8b5148a-626b-4ad3-95f8-b4ff0fe29ef4" providerId="ADAL" clId="{5E4577F3-3917-413D-B9D5-60E391A4A689}" dt="2019-07-04T11:23:24.716" v="0" actId="2696"/>
        <pc:sldMkLst>
          <pc:docMk/>
          <pc:sldMk cId="76914611" sldId="256"/>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10-21T11:13:44.485" idx="1">
    <p:pos x="10" y="10"/>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A218B-2FF3-4344-9E20-7D0ED6966DB4}" type="datetimeFigureOut">
              <a:rPr lang="en-AU" smtClean="0"/>
              <a:t>22/10/2019</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8DA388-F215-49D2-A7DA-0784A058F21A}" type="slidenum">
              <a:rPr lang="en-AU" smtClean="0"/>
              <a:t>‹#›</a:t>
            </a:fld>
            <a:endParaRPr lang="en-AU"/>
          </a:p>
        </p:txBody>
      </p:sp>
    </p:spTree>
    <p:extLst>
      <p:ext uri="{BB962C8B-B14F-4D97-AF65-F5344CB8AC3E}">
        <p14:creationId xmlns:p14="http://schemas.microsoft.com/office/powerpoint/2010/main" val="1347594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28856-9DFF-3D43-80A3-C1FFE1D2CBB7}" type="datetimeFigureOut">
              <a:rPr lang="en-US" smtClean="0"/>
              <a:t>10/22/2019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F3A0D-3CE4-694C-BCE4-9858FF52EDEE}" type="slidenum">
              <a:rPr lang="en-US" smtClean="0"/>
              <a:t>‹#›</a:t>
            </a:fld>
            <a:endParaRPr lang="en-US"/>
          </a:p>
        </p:txBody>
      </p:sp>
    </p:spTree>
    <p:extLst>
      <p:ext uri="{BB962C8B-B14F-4D97-AF65-F5344CB8AC3E}">
        <p14:creationId xmlns:p14="http://schemas.microsoft.com/office/powerpoint/2010/main" val="131159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2</a:t>
            </a:fld>
            <a:endParaRPr lang="en-US"/>
          </a:p>
        </p:txBody>
      </p:sp>
    </p:spTree>
    <p:extLst>
      <p:ext uri="{BB962C8B-B14F-4D97-AF65-F5344CB8AC3E}">
        <p14:creationId xmlns:p14="http://schemas.microsoft.com/office/powerpoint/2010/main" val="3331493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11</a:t>
            </a:fld>
            <a:endParaRPr lang="en-US"/>
          </a:p>
        </p:txBody>
      </p:sp>
    </p:spTree>
    <p:extLst>
      <p:ext uri="{BB962C8B-B14F-4D97-AF65-F5344CB8AC3E}">
        <p14:creationId xmlns:p14="http://schemas.microsoft.com/office/powerpoint/2010/main" val="1060721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12</a:t>
            </a:fld>
            <a:endParaRPr lang="en-US"/>
          </a:p>
        </p:txBody>
      </p:sp>
    </p:spTree>
    <p:extLst>
      <p:ext uri="{BB962C8B-B14F-4D97-AF65-F5344CB8AC3E}">
        <p14:creationId xmlns:p14="http://schemas.microsoft.com/office/powerpoint/2010/main" val="278192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13</a:t>
            </a:fld>
            <a:endParaRPr lang="en-US"/>
          </a:p>
        </p:txBody>
      </p:sp>
    </p:spTree>
    <p:extLst>
      <p:ext uri="{BB962C8B-B14F-4D97-AF65-F5344CB8AC3E}">
        <p14:creationId xmlns:p14="http://schemas.microsoft.com/office/powerpoint/2010/main" val="1096505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14</a:t>
            </a:fld>
            <a:endParaRPr lang="en-US"/>
          </a:p>
        </p:txBody>
      </p:sp>
    </p:spTree>
    <p:extLst>
      <p:ext uri="{BB962C8B-B14F-4D97-AF65-F5344CB8AC3E}">
        <p14:creationId xmlns:p14="http://schemas.microsoft.com/office/powerpoint/2010/main" val="204505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15</a:t>
            </a:fld>
            <a:endParaRPr lang="en-US"/>
          </a:p>
        </p:txBody>
      </p:sp>
    </p:spTree>
    <p:extLst>
      <p:ext uri="{BB962C8B-B14F-4D97-AF65-F5344CB8AC3E}">
        <p14:creationId xmlns:p14="http://schemas.microsoft.com/office/powerpoint/2010/main" val="2769212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16</a:t>
            </a:fld>
            <a:endParaRPr lang="en-US"/>
          </a:p>
        </p:txBody>
      </p:sp>
    </p:spTree>
    <p:extLst>
      <p:ext uri="{BB962C8B-B14F-4D97-AF65-F5344CB8AC3E}">
        <p14:creationId xmlns:p14="http://schemas.microsoft.com/office/powerpoint/2010/main" val="625849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17</a:t>
            </a:fld>
            <a:endParaRPr lang="en-US"/>
          </a:p>
        </p:txBody>
      </p:sp>
    </p:spTree>
    <p:extLst>
      <p:ext uri="{BB962C8B-B14F-4D97-AF65-F5344CB8AC3E}">
        <p14:creationId xmlns:p14="http://schemas.microsoft.com/office/powerpoint/2010/main" val="2815603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18</a:t>
            </a:fld>
            <a:endParaRPr lang="en-US"/>
          </a:p>
        </p:txBody>
      </p:sp>
    </p:spTree>
    <p:extLst>
      <p:ext uri="{BB962C8B-B14F-4D97-AF65-F5344CB8AC3E}">
        <p14:creationId xmlns:p14="http://schemas.microsoft.com/office/powerpoint/2010/main" val="389863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19</a:t>
            </a:fld>
            <a:endParaRPr lang="en-US"/>
          </a:p>
        </p:txBody>
      </p:sp>
    </p:spTree>
    <p:extLst>
      <p:ext uri="{BB962C8B-B14F-4D97-AF65-F5344CB8AC3E}">
        <p14:creationId xmlns:p14="http://schemas.microsoft.com/office/powerpoint/2010/main" val="4036858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GB" b="1" i="1" smtClean="0">
                        <a:latin typeface="Cambria Math" panose="02040503050406030204" pitchFamily="18" charset="0"/>
                      </a:rPr>
                      <m:t>𝑨</m:t>
                    </m:r>
                    <m:r>
                      <a:rPr lang="en-GB" b="1" i="1" smtClean="0">
                        <a:latin typeface="Cambria Math" panose="02040503050406030204" pitchFamily="18" charset="0"/>
                      </a:rPr>
                      <m:t>=</m:t>
                    </m:r>
                    <m:f>
                      <m:fPr>
                        <m:ctrlPr>
                          <a:rPr lang="en-AU" i="1">
                            <a:latin typeface="Cambria Math" panose="02040503050406030204" pitchFamily="18" charset="0"/>
                          </a:rPr>
                        </m:ctrlPr>
                      </m:fPr>
                      <m:num>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𝑻𝑵</m:t>
                        </m:r>
                      </m:num>
                      <m:den>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𝑻𝑵</m:t>
                        </m:r>
                        <m:r>
                          <a:rPr lang="en-GB" b="1" i="1">
                            <a:latin typeface="Cambria Math" panose="02040503050406030204" pitchFamily="18" charset="0"/>
                          </a:rPr>
                          <m:t>+</m:t>
                        </m:r>
                        <m:r>
                          <a:rPr lang="en-GB" b="1" i="1">
                            <a:latin typeface="Cambria Math" panose="02040503050406030204" pitchFamily="18" charset="0"/>
                          </a:rPr>
                          <m:t>𝑭𝑷</m:t>
                        </m:r>
                        <m:r>
                          <a:rPr lang="en-GB" b="1" i="1">
                            <a:latin typeface="Cambria Math" panose="02040503050406030204" pitchFamily="18" charset="0"/>
                          </a:rPr>
                          <m:t>+</m:t>
                        </m:r>
                        <m:r>
                          <a:rPr lang="en-GB" b="1" i="1">
                            <a:latin typeface="Cambria Math" panose="02040503050406030204" pitchFamily="18" charset="0"/>
                          </a:rPr>
                          <m:t>𝑭𝑵</m:t>
                        </m:r>
                      </m:den>
                    </m:f>
                  </m:oMath>
                </a14:m>
                <a:r>
                  <a:rPr lang="en-AU" dirty="0"/>
                  <a:t>:  ratio of correct predictions over all prediction; sensitive to class imbalance </a:t>
                </a:r>
                <a:endParaRPr lang="en-GB" dirty="0"/>
              </a:p>
              <a:p>
                <a:endParaRPr lang="en-GB" dirty="0"/>
              </a:p>
              <a:p>
                <a14:m>
                  <m:oMath xmlns:m="http://schemas.openxmlformats.org/officeDocument/2006/math">
                    <m:r>
                      <a:rPr lang="en-GB" b="1" i="1">
                        <a:latin typeface="Cambria Math" panose="02040503050406030204" pitchFamily="18" charset="0"/>
                      </a:rPr>
                      <m:t>𝑷</m:t>
                    </m:r>
                    <m:r>
                      <a:rPr lang="en-GB" b="1" i="1">
                        <a:latin typeface="Cambria Math" panose="02040503050406030204" pitchFamily="18" charset="0"/>
                      </a:rPr>
                      <m:t>=</m:t>
                    </m:r>
                    <m:f>
                      <m:fPr>
                        <m:ctrlPr>
                          <a:rPr lang="en-AU" i="1">
                            <a:latin typeface="Cambria Math" panose="02040503050406030204" pitchFamily="18" charset="0"/>
                          </a:rPr>
                        </m:ctrlPr>
                      </m:fPr>
                      <m:num>
                        <m:r>
                          <a:rPr lang="en-GB" b="1" i="1">
                            <a:latin typeface="Cambria Math" panose="02040503050406030204" pitchFamily="18" charset="0"/>
                          </a:rPr>
                          <m:t>𝑻𝑷</m:t>
                        </m:r>
                      </m:num>
                      <m:den>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𝑭𝑷</m:t>
                        </m:r>
                      </m:den>
                    </m:f>
                  </m:oMath>
                </a14:m>
                <a:r>
                  <a:rPr lang="en-GB" dirty="0"/>
                  <a:t>: </a:t>
                </a:r>
                <a:r>
                  <a:rPr lang="en-AU" dirty="0"/>
                  <a:t>how many of the predictions made by the learner are correct </a:t>
                </a:r>
                <a:endParaRPr lang="en-GB" dirty="0"/>
              </a:p>
              <a:p>
                <a:endParaRPr lang="en-AU" dirty="0"/>
              </a:p>
              <a:p>
                <a:r>
                  <a:rPr lang="en-GB" dirty="0"/>
                  <a:t> </a:t>
                </a:r>
                <a14:m>
                  <m:oMath xmlns:m="http://schemas.openxmlformats.org/officeDocument/2006/math">
                    <m:r>
                      <a:rPr lang="en-GB" b="1" i="1">
                        <a:latin typeface="Cambria Math" panose="02040503050406030204" pitchFamily="18" charset="0"/>
                      </a:rPr>
                      <m:t>𝑹</m:t>
                    </m:r>
                    <m:r>
                      <a:rPr lang="en-GB" b="1" i="1">
                        <a:latin typeface="Cambria Math" panose="02040503050406030204" pitchFamily="18" charset="0"/>
                      </a:rPr>
                      <m:t>=</m:t>
                    </m:r>
                    <m:f>
                      <m:fPr>
                        <m:ctrlPr>
                          <a:rPr lang="en-AU" sz="2800" i="1">
                            <a:latin typeface="Cambria Math" panose="02040503050406030204" pitchFamily="18" charset="0"/>
                          </a:rPr>
                        </m:ctrlPr>
                      </m:fPr>
                      <m:num>
                        <m:r>
                          <a:rPr lang="en-GB" b="1" i="1">
                            <a:latin typeface="Cambria Math" panose="02040503050406030204" pitchFamily="18" charset="0"/>
                          </a:rPr>
                          <m:t>𝑻𝑷</m:t>
                        </m:r>
                      </m:num>
                      <m:den>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𝑭𝑵</m:t>
                        </m:r>
                      </m:den>
                    </m:f>
                    <m:r>
                      <a:rPr lang="en-AU">
                        <a:latin typeface="Cambria Math" panose="02040503050406030204" pitchFamily="18" charset="0"/>
                      </a:rPr>
                      <m:t>:</m:t>
                    </m:r>
                  </m:oMath>
                </a14:m>
                <a:r>
                  <a:rPr lang="en-GB" dirty="0"/>
                  <a:t> </a:t>
                </a:r>
                <a:r>
                  <a:rPr lang="en-AU" dirty="0"/>
                  <a:t>how many of the correct (e.g. true) examples were correctly predicted by the learner </a:t>
                </a:r>
                <a:endParaRPr lang="en-GB" dirty="0"/>
              </a:p>
              <a:p>
                <a:r>
                  <a:rPr lang="en-GB" dirty="0"/>
                  <a:t> </a:t>
                </a:r>
                <a14:m>
                  <m:oMath xmlns:m="http://schemas.openxmlformats.org/officeDocument/2006/math">
                    <m:sSub>
                      <m:sSubPr>
                        <m:ctrlPr>
                          <a:rPr lang="en-AU" sz="2800" i="1">
                            <a:latin typeface="Cambria Math" panose="02040503050406030204" pitchFamily="18" charset="0"/>
                          </a:rPr>
                        </m:ctrlPr>
                      </m:sSubPr>
                      <m:e>
                        <m:r>
                          <a:rPr lang="en-GB" b="1" i="1">
                            <a:latin typeface="Cambria Math" panose="02040503050406030204" pitchFamily="18" charset="0"/>
                          </a:rPr>
                          <m:t>𝑭</m:t>
                        </m:r>
                      </m:e>
                      <m:sub>
                        <m:r>
                          <a:rPr lang="en-GB" b="1" i="1">
                            <a:latin typeface="Cambria Math" panose="02040503050406030204" pitchFamily="18" charset="0"/>
                          </a:rPr>
                          <m:t>𝟏</m:t>
                        </m:r>
                      </m:sub>
                    </m:sSub>
                    <m:r>
                      <a:rPr lang="en-GB" b="1" i="1">
                        <a:latin typeface="Cambria Math" panose="02040503050406030204" pitchFamily="18" charset="0"/>
                      </a:rPr>
                      <m:t>=</m:t>
                    </m:r>
                    <m:f>
                      <m:fPr>
                        <m:ctrlPr>
                          <a:rPr lang="en-AU" sz="2800" i="1">
                            <a:latin typeface="Cambria Math" panose="02040503050406030204" pitchFamily="18" charset="0"/>
                          </a:rPr>
                        </m:ctrlPr>
                      </m:fPr>
                      <m:num>
                        <m:r>
                          <a:rPr lang="en-GB" b="1" i="1">
                            <a:latin typeface="Cambria Math" panose="02040503050406030204" pitchFamily="18" charset="0"/>
                          </a:rPr>
                          <m:t>𝟐</m:t>
                        </m:r>
                        <m:r>
                          <a:rPr lang="en-GB" b="1" i="1">
                            <a:latin typeface="Cambria Math" panose="02040503050406030204" pitchFamily="18" charset="0"/>
                          </a:rPr>
                          <m:t>𝑷𝑹</m:t>
                        </m:r>
                      </m:num>
                      <m:den>
                        <m:r>
                          <a:rPr lang="en-GB" b="1" i="1">
                            <a:latin typeface="Cambria Math" panose="02040503050406030204" pitchFamily="18" charset="0"/>
                          </a:rPr>
                          <m:t>𝑷</m:t>
                        </m:r>
                        <m:r>
                          <a:rPr lang="en-GB" b="1" i="1">
                            <a:latin typeface="Cambria Math" panose="02040503050406030204" pitchFamily="18" charset="0"/>
                          </a:rPr>
                          <m:t>+</m:t>
                        </m:r>
                        <m:r>
                          <a:rPr lang="en-GB" b="1" i="1">
                            <a:latin typeface="Cambria Math" panose="02040503050406030204" pitchFamily="18" charset="0"/>
                          </a:rPr>
                          <m:t>𝑹</m:t>
                        </m:r>
                      </m:den>
                    </m:f>
                    <m:r>
                      <a:rPr lang="en-AU">
                        <a:latin typeface="Cambria Math" panose="02040503050406030204" pitchFamily="18" charset="0"/>
                      </a:rPr>
                      <m:t>:</m:t>
                    </m:r>
                  </m:oMath>
                </a14:m>
                <a:r>
                  <a:rPr lang="en-AU" dirty="0">
                    <a:latin typeface="Times New Roman" panose="02020603050405020304" pitchFamily="18" charset="0"/>
                    <a:ea typeface="SimSun" panose="02010600030101010101" pitchFamily="2" charset="-122"/>
                  </a:rPr>
                  <a:t> </a:t>
                </a:r>
                <a:r>
                  <a:rPr lang="en-AU" dirty="0"/>
                  <a:t>mean of Precision and Recall; to maximize F1, the learner needs to have simultaneously a high Precision and a high Recall</a:t>
                </a:r>
                <a:endParaRPr lang="en-AU" dirty="0">
                  <a:latin typeface="Times New Roman" panose="02020603050405020304" pitchFamily="18" charset="0"/>
                  <a:ea typeface="SimSun" panose="02010600030101010101" pitchFamily="2" charset="-122"/>
                </a:endParaRPr>
              </a:p>
              <a:p>
                <a:endParaRPr lang="en-AU" dirty="0" smtClean="0"/>
              </a:p>
              <a:p>
                <a:r>
                  <a:rPr lang="en-AU" sz="1200" b="0" i="0" u="none" strike="noStrike" kern="1200" baseline="0" dirty="0" smtClean="0">
                    <a:solidFill>
                      <a:schemeClr val="tx1"/>
                    </a:solidFill>
                    <a:latin typeface="+mn-lt"/>
                    <a:ea typeface="+mn-ea"/>
                    <a:cs typeface="+mn-cs"/>
                  </a:rPr>
                  <a:t>Accuracy: </a:t>
                </a:r>
              </a:p>
              <a:p>
                <a:pPr marL="171450" indent="-171450">
                  <a:buFontTx/>
                  <a:buChar char="-"/>
                </a:pPr>
                <a:r>
                  <a:rPr lang="en-AU" sz="1200" b="0" i="0" u="none" strike="noStrike" kern="1200" baseline="0" dirty="0" err="1" smtClean="0">
                    <a:solidFill>
                      <a:schemeClr val="tx1"/>
                    </a:solidFill>
                    <a:latin typeface="+mn-lt"/>
                    <a:ea typeface="+mn-ea"/>
                    <a:cs typeface="+mn-cs"/>
                  </a:rPr>
                  <a:t>kNN</a:t>
                </a:r>
                <a:r>
                  <a:rPr lang="en-AU" sz="1200" b="0" i="0" u="none" strike="noStrike" kern="1200" baseline="0" dirty="0" smtClean="0">
                    <a:solidFill>
                      <a:schemeClr val="tx1"/>
                    </a:solidFill>
                    <a:latin typeface="+mn-lt"/>
                    <a:ea typeface="+mn-ea"/>
                    <a:cs typeface="+mn-cs"/>
                  </a:rPr>
                  <a:t> ranks lowest at 65%, and RF and GBDT sharing the highest score of 69% (Fig 5a)). </a:t>
                </a:r>
              </a:p>
              <a:p>
                <a:pPr marL="171450" indent="-171450">
                  <a:buFontTx/>
                  <a:buChar char="-"/>
                </a:pPr>
                <a:r>
                  <a:rPr lang="en-AU" sz="1200" b="0" i="0" u="none" strike="noStrike" kern="1200" baseline="0" dirty="0" smtClean="0">
                    <a:solidFill>
                      <a:schemeClr val="tx1"/>
                    </a:solidFill>
                    <a:latin typeface="+mn-lt"/>
                    <a:ea typeface="+mn-ea"/>
                    <a:cs typeface="+mn-cs"/>
                  </a:rPr>
                  <a:t>The training accuracy of RF is 21% higher than its testing score, indicating a sign of overfitting; in contrast, the remaining four ML models do not share such a characteristic. </a:t>
                </a:r>
              </a:p>
              <a:p>
                <a:pPr marL="0" indent="0">
                  <a:buFontTx/>
                  <a:buNone/>
                </a:pPr>
                <a:endParaRPr lang="en-AU" sz="1200" b="0" i="0" u="none" strike="noStrike" kern="1200" baseline="0" dirty="0" smtClean="0">
                  <a:solidFill>
                    <a:schemeClr val="tx1"/>
                  </a:solidFill>
                  <a:latin typeface="+mn-lt"/>
                  <a:ea typeface="+mn-ea"/>
                  <a:cs typeface="+mn-cs"/>
                </a:endParaRPr>
              </a:p>
              <a:p>
                <a:pPr marL="0" indent="0">
                  <a:buFontTx/>
                  <a:buNone/>
                </a:pPr>
                <a:r>
                  <a:rPr lang="en-AU" sz="1200" b="0" i="0" u="none" strike="noStrike" kern="1200" baseline="0" dirty="0" smtClean="0">
                    <a:solidFill>
                      <a:schemeClr val="tx1"/>
                    </a:solidFill>
                    <a:latin typeface="+mn-lt"/>
                    <a:ea typeface="+mn-ea"/>
                    <a:cs typeface="+mn-cs"/>
                  </a:rPr>
                  <a:t>F1 : </a:t>
                </a:r>
              </a:p>
              <a:p>
                <a:pPr marL="171450" indent="-171450">
                  <a:buFontTx/>
                  <a:buChar char="-"/>
                </a:pPr>
                <a:r>
                  <a:rPr lang="en-AU" sz="1200" b="0" i="0" u="none" strike="noStrike" kern="1200" baseline="0" dirty="0" smtClean="0">
                    <a:solidFill>
                      <a:schemeClr val="tx1"/>
                    </a:solidFill>
                    <a:latin typeface="+mn-lt"/>
                    <a:ea typeface="+mn-ea"/>
                    <a:cs typeface="+mn-cs"/>
                  </a:rPr>
                  <a:t>The highest F1 score in the testing (82%) is achieved by GBDT. </a:t>
                </a:r>
              </a:p>
              <a:p>
                <a:pPr marL="171450" indent="-171450">
                  <a:buFontTx/>
                  <a:buChar char="-"/>
                </a:pPr>
                <a:r>
                  <a:rPr lang="en-AU" sz="1200" b="0" i="0" u="none" strike="noStrike" kern="1200" baseline="0" dirty="0" smtClean="0">
                    <a:solidFill>
                      <a:schemeClr val="tx1"/>
                    </a:solidFill>
                    <a:latin typeface="+mn-lt"/>
                    <a:ea typeface="+mn-ea"/>
                    <a:cs typeface="+mn-cs"/>
                  </a:rPr>
                  <a:t>Aside from </a:t>
                </a:r>
                <a:r>
                  <a:rPr lang="en-AU" sz="1200" b="0" i="0" u="none" strike="noStrike" kern="1200" baseline="0" dirty="0" err="1" smtClean="0">
                    <a:solidFill>
                      <a:schemeClr val="tx1"/>
                    </a:solidFill>
                    <a:latin typeface="+mn-lt"/>
                    <a:ea typeface="+mn-ea"/>
                    <a:cs typeface="+mn-cs"/>
                  </a:rPr>
                  <a:t>kNN</a:t>
                </a:r>
                <a:r>
                  <a:rPr lang="en-AU" sz="1200" b="0" i="0" u="none" strike="noStrike" kern="1200" baseline="0" dirty="0" smtClean="0">
                    <a:solidFill>
                      <a:schemeClr val="tx1"/>
                    </a:solidFill>
                    <a:latin typeface="+mn-lt"/>
                    <a:ea typeface="+mn-ea"/>
                    <a:cs typeface="+mn-cs"/>
                  </a:rPr>
                  <a:t>, all other four ML models have a testing Recall score above 95% (Fig 5d)), indicating that they are highly capable of identifying incidents that are shorter than 45 minutes. The Precision also shows that the tree-based methods – RF, GBDT and </a:t>
                </a:r>
                <a:r>
                  <a:rPr lang="en-AU" sz="1200" b="0" i="0" u="none" strike="noStrike" kern="1200" baseline="0" dirty="0" err="1" smtClean="0">
                    <a:solidFill>
                      <a:schemeClr val="tx1"/>
                    </a:solidFill>
                    <a:latin typeface="+mn-lt"/>
                    <a:ea typeface="+mn-ea"/>
                    <a:cs typeface="+mn-cs"/>
                  </a:rPr>
                  <a:t>XGBoost</a:t>
                </a:r>
                <a:r>
                  <a:rPr lang="en-AU" sz="1200" b="0" i="0" u="none" strike="noStrike" kern="1200" baseline="0" dirty="0" smtClean="0">
                    <a:solidFill>
                      <a:schemeClr val="tx1"/>
                    </a:solidFill>
                    <a:latin typeface="+mn-lt"/>
                    <a:ea typeface="+mn-ea"/>
                    <a:cs typeface="+mn-cs"/>
                  </a:rPr>
                  <a:t> – achieve the highest performance across all methods (Fig 5c)). Even though their testing performance are similar, RF appears to over-fit the training data more than the other two models </a:t>
                </a:r>
              </a:p>
              <a:p>
                <a:endParaRPr lang="en-AU" dirty="0"/>
              </a:p>
            </p:txBody>
          </p:sp>
        </mc:Choice>
        <mc:Fallback xmlns="">
          <p:sp>
            <p:nvSpPr>
              <p:cNvPr id="3" name="Notes Placeholder 2"/>
              <p:cNvSpPr>
                <a:spLocks noGrp="1"/>
              </p:cNvSpPr>
              <p:nvPr>
                <p:ph type="body" idx="1"/>
              </p:nvPr>
            </p:nvSpPr>
            <p:spPr/>
            <p:txBody>
              <a:bodyPr/>
              <a:lstStyle/>
              <a:p>
                <a:r>
                  <a:rPr lang="en-GB" b="1" i="0" smtClean="0">
                    <a:latin typeface="Cambria Math" panose="02040503050406030204" pitchFamily="18" charset="0"/>
                  </a:rPr>
                  <a:t>𝑨=</a:t>
                </a:r>
                <a:r>
                  <a:rPr lang="en-AU" i="0">
                    <a:latin typeface="Cambria Math" panose="02040503050406030204" pitchFamily="18" charset="0"/>
                  </a:rPr>
                  <a:t>(</a:t>
                </a:r>
                <a:r>
                  <a:rPr lang="en-GB" b="1" i="0">
                    <a:latin typeface="Cambria Math" panose="02040503050406030204" pitchFamily="18" charset="0"/>
                  </a:rPr>
                  <a:t>𝑻𝑷+𝑻𝑵</a:t>
                </a:r>
                <a:r>
                  <a:rPr lang="en-AU" b="1" i="0">
                    <a:latin typeface="Cambria Math" panose="02040503050406030204" pitchFamily="18" charset="0"/>
                  </a:rPr>
                  <a:t>)/(</a:t>
                </a:r>
                <a:r>
                  <a:rPr lang="en-GB" b="1" i="0">
                    <a:latin typeface="Cambria Math" panose="02040503050406030204" pitchFamily="18" charset="0"/>
                  </a:rPr>
                  <a:t>𝑻𝑷+𝑻𝑵+𝑭𝑷+𝑭𝑵</a:t>
                </a:r>
                <a:r>
                  <a:rPr lang="en-AU" b="1" i="0">
                    <a:latin typeface="Cambria Math" panose="02040503050406030204" pitchFamily="18" charset="0"/>
                  </a:rPr>
                  <a:t>)</a:t>
                </a:r>
                <a:r>
                  <a:rPr lang="en-AU" dirty="0"/>
                  <a:t>:  ratio of correct predictions over all prediction; sensitive to class imbalance </a:t>
                </a:r>
                <a:endParaRPr lang="en-GB" dirty="0"/>
              </a:p>
              <a:p>
                <a:endParaRPr lang="en-GB" dirty="0"/>
              </a:p>
              <a:p>
                <a:r>
                  <a:rPr lang="en-GB" b="1" i="0">
                    <a:latin typeface="Cambria Math" panose="02040503050406030204" pitchFamily="18" charset="0"/>
                  </a:rPr>
                  <a:t>𝑷=𝑻𝑷</a:t>
                </a:r>
                <a:r>
                  <a:rPr lang="en-AU" b="1" i="0">
                    <a:latin typeface="Cambria Math" panose="02040503050406030204" pitchFamily="18" charset="0"/>
                  </a:rPr>
                  <a:t>/(</a:t>
                </a:r>
                <a:r>
                  <a:rPr lang="en-GB" b="1" i="0">
                    <a:latin typeface="Cambria Math" panose="02040503050406030204" pitchFamily="18" charset="0"/>
                  </a:rPr>
                  <a:t>𝑻𝑷+𝑭𝑷</a:t>
                </a:r>
                <a:r>
                  <a:rPr lang="en-AU" b="1" i="0">
                    <a:latin typeface="Cambria Math" panose="02040503050406030204" pitchFamily="18" charset="0"/>
                  </a:rPr>
                  <a:t>)</a:t>
                </a:r>
                <a:r>
                  <a:rPr lang="en-GB" dirty="0"/>
                  <a:t>: </a:t>
                </a:r>
                <a:r>
                  <a:rPr lang="en-AU" dirty="0"/>
                  <a:t>how many of the predictions made by the learner are correct </a:t>
                </a:r>
                <a:endParaRPr lang="en-GB" dirty="0"/>
              </a:p>
              <a:p>
                <a:endParaRPr lang="en-AU" dirty="0"/>
              </a:p>
              <a:p>
                <a:r>
                  <a:rPr lang="en-GB" dirty="0"/>
                  <a:t> </a:t>
                </a:r>
                <a:r>
                  <a:rPr lang="en-GB" b="1" i="0">
                    <a:latin typeface="Cambria Math" panose="02040503050406030204" pitchFamily="18" charset="0"/>
                  </a:rPr>
                  <a:t>𝑹=𝑻𝑷</a:t>
                </a:r>
                <a:r>
                  <a:rPr lang="en-AU" sz="2800" b="1" i="0">
                    <a:latin typeface="Cambria Math" panose="02040503050406030204" pitchFamily="18" charset="0"/>
                  </a:rPr>
                  <a:t>/(</a:t>
                </a:r>
                <a:r>
                  <a:rPr lang="en-GB" b="1" i="0">
                    <a:latin typeface="Cambria Math" panose="02040503050406030204" pitchFamily="18" charset="0"/>
                  </a:rPr>
                  <a:t>𝑻𝑷+𝑭𝑵</a:t>
                </a:r>
                <a:r>
                  <a:rPr lang="en-AU" sz="2800" b="1" i="0">
                    <a:latin typeface="Cambria Math" panose="02040503050406030204" pitchFamily="18" charset="0"/>
                  </a:rPr>
                  <a:t>)</a:t>
                </a:r>
                <a:r>
                  <a:rPr lang="en-AU" i="0">
                    <a:latin typeface="Cambria Math" panose="02040503050406030204" pitchFamily="18" charset="0"/>
                  </a:rPr>
                  <a:t>:</a:t>
                </a:r>
                <a:r>
                  <a:rPr lang="en-GB" dirty="0"/>
                  <a:t> </a:t>
                </a:r>
                <a:r>
                  <a:rPr lang="en-AU" dirty="0"/>
                  <a:t>how many of the correct (e.g. true) examples were correctly predicted by the learner </a:t>
                </a:r>
                <a:endParaRPr lang="en-GB" dirty="0"/>
              </a:p>
              <a:p>
                <a:r>
                  <a:rPr lang="en-GB" dirty="0"/>
                  <a:t> </a:t>
                </a:r>
                <a:r>
                  <a:rPr lang="en-GB" b="1" i="0">
                    <a:latin typeface="Cambria Math" panose="02040503050406030204" pitchFamily="18" charset="0"/>
                  </a:rPr>
                  <a:t>𝑭</a:t>
                </a:r>
                <a:r>
                  <a:rPr lang="en-AU" sz="2800" b="1" i="0">
                    <a:latin typeface="Cambria Math" panose="02040503050406030204" pitchFamily="18" charset="0"/>
                  </a:rPr>
                  <a:t>_</a:t>
                </a:r>
                <a:r>
                  <a:rPr lang="en-GB" b="1" i="0">
                    <a:latin typeface="Cambria Math" panose="02040503050406030204" pitchFamily="18" charset="0"/>
                  </a:rPr>
                  <a:t>𝟏=𝟐𝑷𝑹</a:t>
                </a:r>
                <a:r>
                  <a:rPr lang="en-AU" sz="2800" b="1" i="0">
                    <a:latin typeface="Cambria Math" panose="02040503050406030204" pitchFamily="18" charset="0"/>
                  </a:rPr>
                  <a:t>/(</a:t>
                </a:r>
                <a:r>
                  <a:rPr lang="en-GB" b="1" i="0">
                    <a:latin typeface="Cambria Math" panose="02040503050406030204" pitchFamily="18" charset="0"/>
                  </a:rPr>
                  <a:t>𝑷+𝑹</a:t>
                </a:r>
                <a:r>
                  <a:rPr lang="en-AU" sz="2800" b="1" i="0">
                    <a:latin typeface="Cambria Math" panose="02040503050406030204" pitchFamily="18" charset="0"/>
                  </a:rPr>
                  <a:t>)</a:t>
                </a:r>
                <a:r>
                  <a:rPr lang="en-AU" i="0">
                    <a:latin typeface="Cambria Math" panose="02040503050406030204" pitchFamily="18" charset="0"/>
                  </a:rPr>
                  <a:t>:</a:t>
                </a:r>
                <a:r>
                  <a:rPr lang="en-AU" dirty="0">
                    <a:latin typeface="Times New Roman" panose="02020603050405020304" pitchFamily="18" charset="0"/>
                    <a:ea typeface="SimSun" panose="02010600030101010101" pitchFamily="2" charset="-122"/>
                  </a:rPr>
                  <a:t> </a:t>
                </a:r>
                <a:r>
                  <a:rPr lang="en-AU" dirty="0"/>
                  <a:t>mean of Precision and Recall; to maximize F1, the learner needs to have simultaneously a high Precision and a high Recall</a:t>
                </a:r>
                <a:endParaRPr lang="en-AU" dirty="0">
                  <a:latin typeface="Times New Roman" panose="02020603050405020304" pitchFamily="18" charset="0"/>
                  <a:ea typeface="SimSun" panose="02010600030101010101" pitchFamily="2" charset="-122"/>
                </a:endParaRPr>
              </a:p>
              <a:p>
                <a:endParaRPr lang="en-AU" dirty="0" smtClean="0"/>
              </a:p>
              <a:p>
                <a:r>
                  <a:rPr lang="en-AU" sz="1200" b="0" i="0" u="none" strike="noStrike" kern="1200" baseline="0" dirty="0" smtClean="0">
                    <a:solidFill>
                      <a:schemeClr val="tx1"/>
                    </a:solidFill>
                    <a:latin typeface="+mn-lt"/>
                    <a:ea typeface="+mn-ea"/>
                    <a:cs typeface="+mn-cs"/>
                  </a:rPr>
                  <a:t>Accuracy: </a:t>
                </a:r>
              </a:p>
              <a:p>
                <a:pPr marL="171450" indent="-171450">
                  <a:buFontTx/>
                  <a:buChar char="-"/>
                </a:pPr>
                <a:r>
                  <a:rPr lang="en-AU" sz="1200" b="0" i="0" u="none" strike="noStrike" kern="1200" baseline="0" dirty="0" err="1" smtClean="0">
                    <a:solidFill>
                      <a:schemeClr val="tx1"/>
                    </a:solidFill>
                    <a:latin typeface="+mn-lt"/>
                    <a:ea typeface="+mn-ea"/>
                    <a:cs typeface="+mn-cs"/>
                  </a:rPr>
                  <a:t>kNN</a:t>
                </a:r>
                <a:r>
                  <a:rPr lang="en-AU" sz="1200" b="0" i="0" u="none" strike="noStrike" kern="1200" baseline="0" dirty="0" smtClean="0">
                    <a:solidFill>
                      <a:schemeClr val="tx1"/>
                    </a:solidFill>
                    <a:latin typeface="+mn-lt"/>
                    <a:ea typeface="+mn-ea"/>
                    <a:cs typeface="+mn-cs"/>
                  </a:rPr>
                  <a:t> ranks lowest at 65%, and RF and GBDT sharing the highest score of 69% (Fig 5a)). </a:t>
                </a:r>
              </a:p>
              <a:p>
                <a:pPr marL="171450" indent="-171450">
                  <a:buFontTx/>
                  <a:buChar char="-"/>
                </a:pPr>
                <a:r>
                  <a:rPr lang="en-AU" sz="1200" b="0" i="0" u="none" strike="noStrike" kern="1200" baseline="0" dirty="0" smtClean="0">
                    <a:solidFill>
                      <a:schemeClr val="tx1"/>
                    </a:solidFill>
                    <a:latin typeface="+mn-lt"/>
                    <a:ea typeface="+mn-ea"/>
                    <a:cs typeface="+mn-cs"/>
                  </a:rPr>
                  <a:t>The training accuracy of RF is 21% higher than its testing score, indicating a sign of overfitting; in contrast, the remaining four ML models do not share such a characteristic. </a:t>
                </a:r>
              </a:p>
              <a:p>
                <a:pPr marL="0" indent="0">
                  <a:buFontTx/>
                  <a:buNone/>
                </a:pPr>
                <a:endParaRPr lang="en-AU" sz="1200" b="0" i="0" u="none" strike="noStrike" kern="1200" baseline="0" dirty="0" smtClean="0">
                  <a:solidFill>
                    <a:schemeClr val="tx1"/>
                  </a:solidFill>
                  <a:latin typeface="+mn-lt"/>
                  <a:ea typeface="+mn-ea"/>
                  <a:cs typeface="+mn-cs"/>
                </a:endParaRPr>
              </a:p>
              <a:p>
                <a:pPr marL="0" indent="0">
                  <a:buFontTx/>
                  <a:buNone/>
                </a:pPr>
                <a:r>
                  <a:rPr lang="en-AU" sz="1200" b="0" i="0" u="none" strike="noStrike" kern="1200" baseline="0" dirty="0" smtClean="0">
                    <a:solidFill>
                      <a:schemeClr val="tx1"/>
                    </a:solidFill>
                    <a:latin typeface="+mn-lt"/>
                    <a:ea typeface="+mn-ea"/>
                    <a:cs typeface="+mn-cs"/>
                  </a:rPr>
                  <a:t>F1 : </a:t>
                </a:r>
              </a:p>
              <a:p>
                <a:pPr marL="171450" indent="-171450">
                  <a:buFontTx/>
                  <a:buChar char="-"/>
                </a:pPr>
                <a:r>
                  <a:rPr lang="en-AU" sz="1200" b="0" i="0" u="none" strike="noStrike" kern="1200" baseline="0" dirty="0" smtClean="0">
                    <a:solidFill>
                      <a:schemeClr val="tx1"/>
                    </a:solidFill>
                    <a:latin typeface="+mn-lt"/>
                    <a:ea typeface="+mn-ea"/>
                    <a:cs typeface="+mn-cs"/>
                  </a:rPr>
                  <a:t>The highest F1 score in the testing (82%) is achieved by GBDT. </a:t>
                </a:r>
              </a:p>
              <a:p>
                <a:pPr marL="171450" indent="-171450">
                  <a:buFontTx/>
                  <a:buChar char="-"/>
                </a:pPr>
                <a:r>
                  <a:rPr lang="en-AU" sz="1200" b="0" i="0" u="none" strike="noStrike" kern="1200" baseline="0" dirty="0" smtClean="0">
                    <a:solidFill>
                      <a:schemeClr val="tx1"/>
                    </a:solidFill>
                    <a:latin typeface="+mn-lt"/>
                    <a:ea typeface="+mn-ea"/>
                    <a:cs typeface="+mn-cs"/>
                  </a:rPr>
                  <a:t>Aside from </a:t>
                </a:r>
                <a:r>
                  <a:rPr lang="en-AU" sz="1200" b="0" i="0" u="none" strike="noStrike" kern="1200" baseline="0" dirty="0" err="1" smtClean="0">
                    <a:solidFill>
                      <a:schemeClr val="tx1"/>
                    </a:solidFill>
                    <a:latin typeface="+mn-lt"/>
                    <a:ea typeface="+mn-ea"/>
                    <a:cs typeface="+mn-cs"/>
                  </a:rPr>
                  <a:t>kNN</a:t>
                </a:r>
                <a:r>
                  <a:rPr lang="en-AU" sz="1200" b="0" i="0" u="none" strike="noStrike" kern="1200" baseline="0" dirty="0" smtClean="0">
                    <a:solidFill>
                      <a:schemeClr val="tx1"/>
                    </a:solidFill>
                    <a:latin typeface="+mn-lt"/>
                    <a:ea typeface="+mn-ea"/>
                    <a:cs typeface="+mn-cs"/>
                  </a:rPr>
                  <a:t>, all other four ML models have a testing Recall score above 95% (Fig 5d)), indicating that they are highly capable of identifying incidents that are shorter than 45 minutes. The Precision also shows that the tree-based methods – RF, GBDT and </a:t>
                </a:r>
                <a:r>
                  <a:rPr lang="en-AU" sz="1200" b="0" i="0" u="none" strike="noStrike" kern="1200" baseline="0" dirty="0" err="1" smtClean="0">
                    <a:solidFill>
                      <a:schemeClr val="tx1"/>
                    </a:solidFill>
                    <a:latin typeface="+mn-lt"/>
                    <a:ea typeface="+mn-ea"/>
                    <a:cs typeface="+mn-cs"/>
                  </a:rPr>
                  <a:t>XGBoost</a:t>
                </a:r>
                <a:r>
                  <a:rPr lang="en-AU" sz="1200" b="0" i="0" u="none" strike="noStrike" kern="1200" baseline="0" dirty="0" smtClean="0">
                    <a:solidFill>
                      <a:schemeClr val="tx1"/>
                    </a:solidFill>
                    <a:latin typeface="+mn-lt"/>
                    <a:ea typeface="+mn-ea"/>
                    <a:cs typeface="+mn-cs"/>
                  </a:rPr>
                  <a:t> – achieve the highest performance across all methods (Fig 5c)). Even though their testing performance are similar, RF appears to over-fit the training data more than the other two models </a:t>
                </a:r>
              </a:p>
              <a:p>
                <a:endParaRPr lang="en-AU" dirty="0"/>
              </a:p>
            </p:txBody>
          </p:sp>
        </mc:Fallback>
      </mc:AlternateContent>
      <p:sp>
        <p:nvSpPr>
          <p:cNvPr id="4" name="Slide Number Placeholder 3"/>
          <p:cNvSpPr>
            <a:spLocks noGrp="1"/>
          </p:cNvSpPr>
          <p:nvPr>
            <p:ph type="sldNum" sz="quarter" idx="10"/>
          </p:nvPr>
        </p:nvSpPr>
        <p:spPr/>
        <p:txBody>
          <a:bodyPr/>
          <a:lstStyle/>
          <a:p>
            <a:fld id="{360F3A0D-3CE4-694C-BCE4-9858FF52EDEE}" type="slidenum">
              <a:rPr lang="en-US" smtClean="0"/>
              <a:t>20</a:t>
            </a:fld>
            <a:endParaRPr lang="en-US"/>
          </a:p>
        </p:txBody>
      </p:sp>
    </p:spTree>
    <p:extLst>
      <p:ext uri="{BB962C8B-B14F-4D97-AF65-F5344CB8AC3E}">
        <p14:creationId xmlns:p14="http://schemas.microsoft.com/office/powerpoint/2010/main" val="109135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3</a:t>
            </a:fld>
            <a:endParaRPr lang="en-US"/>
          </a:p>
        </p:txBody>
      </p:sp>
    </p:spTree>
    <p:extLst>
      <p:ext uri="{BB962C8B-B14F-4D97-AF65-F5344CB8AC3E}">
        <p14:creationId xmlns:p14="http://schemas.microsoft.com/office/powerpoint/2010/main" val="1180836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GB" b="1" i="1" smtClean="0">
                        <a:latin typeface="Cambria Math" panose="02040503050406030204" pitchFamily="18" charset="0"/>
                      </a:rPr>
                      <m:t>𝑨</m:t>
                    </m:r>
                    <m:r>
                      <a:rPr lang="en-GB" b="1" i="1" smtClean="0">
                        <a:latin typeface="Cambria Math" panose="02040503050406030204" pitchFamily="18" charset="0"/>
                      </a:rPr>
                      <m:t>=</m:t>
                    </m:r>
                    <m:f>
                      <m:fPr>
                        <m:ctrlPr>
                          <a:rPr lang="en-AU" i="1">
                            <a:latin typeface="Cambria Math" panose="02040503050406030204" pitchFamily="18" charset="0"/>
                          </a:rPr>
                        </m:ctrlPr>
                      </m:fPr>
                      <m:num>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𝑻𝑵</m:t>
                        </m:r>
                      </m:num>
                      <m:den>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𝑻𝑵</m:t>
                        </m:r>
                        <m:r>
                          <a:rPr lang="en-GB" b="1" i="1">
                            <a:latin typeface="Cambria Math" panose="02040503050406030204" pitchFamily="18" charset="0"/>
                          </a:rPr>
                          <m:t>+</m:t>
                        </m:r>
                        <m:r>
                          <a:rPr lang="en-GB" b="1" i="1">
                            <a:latin typeface="Cambria Math" panose="02040503050406030204" pitchFamily="18" charset="0"/>
                          </a:rPr>
                          <m:t>𝑭𝑷</m:t>
                        </m:r>
                        <m:r>
                          <a:rPr lang="en-GB" b="1" i="1">
                            <a:latin typeface="Cambria Math" panose="02040503050406030204" pitchFamily="18" charset="0"/>
                          </a:rPr>
                          <m:t>+</m:t>
                        </m:r>
                        <m:r>
                          <a:rPr lang="en-GB" b="1" i="1">
                            <a:latin typeface="Cambria Math" panose="02040503050406030204" pitchFamily="18" charset="0"/>
                          </a:rPr>
                          <m:t>𝑭𝑵</m:t>
                        </m:r>
                      </m:den>
                    </m:f>
                  </m:oMath>
                </a14:m>
                <a:r>
                  <a:rPr lang="en-AU" dirty="0"/>
                  <a:t>:  ratio of correct predictions over all prediction; sensitive to class imbalance </a:t>
                </a:r>
                <a:endParaRPr lang="en-GB" dirty="0"/>
              </a:p>
              <a:p>
                <a:endParaRPr lang="en-GB" dirty="0"/>
              </a:p>
              <a:p>
                <a14:m>
                  <m:oMath xmlns:m="http://schemas.openxmlformats.org/officeDocument/2006/math">
                    <m:r>
                      <a:rPr lang="en-GB" b="1" i="1">
                        <a:latin typeface="Cambria Math" panose="02040503050406030204" pitchFamily="18" charset="0"/>
                      </a:rPr>
                      <m:t>𝑷</m:t>
                    </m:r>
                    <m:r>
                      <a:rPr lang="en-GB" b="1" i="1">
                        <a:latin typeface="Cambria Math" panose="02040503050406030204" pitchFamily="18" charset="0"/>
                      </a:rPr>
                      <m:t>=</m:t>
                    </m:r>
                    <m:f>
                      <m:fPr>
                        <m:ctrlPr>
                          <a:rPr lang="en-AU" i="1">
                            <a:latin typeface="Cambria Math" panose="02040503050406030204" pitchFamily="18" charset="0"/>
                          </a:rPr>
                        </m:ctrlPr>
                      </m:fPr>
                      <m:num>
                        <m:r>
                          <a:rPr lang="en-GB" b="1" i="1">
                            <a:latin typeface="Cambria Math" panose="02040503050406030204" pitchFamily="18" charset="0"/>
                          </a:rPr>
                          <m:t>𝑻𝑷</m:t>
                        </m:r>
                      </m:num>
                      <m:den>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𝑭𝑷</m:t>
                        </m:r>
                      </m:den>
                    </m:f>
                  </m:oMath>
                </a14:m>
                <a:r>
                  <a:rPr lang="en-GB" dirty="0"/>
                  <a:t>: </a:t>
                </a:r>
                <a:r>
                  <a:rPr lang="en-AU" dirty="0"/>
                  <a:t>how many of the predictions made by the learner are correct </a:t>
                </a:r>
                <a:endParaRPr lang="en-GB" dirty="0"/>
              </a:p>
              <a:p>
                <a:endParaRPr lang="en-AU" dirty="0"/>
              </a:p>
              <a:p>
                <a:r>
                  <a:rPr lang="en-GB" dirty="0"/>
                  <a:t> </a:t>
                </a:r>
                <a14:m>
                  <m:oMath xmlns:m="http://schemas.openxmlformats.org/officeDocument/2006/math">
                    <m:r>
                      <a:rPr lang="en-GB" b="1" i="1">
                        <a:latin typeface="Cambria Math" panose="02040503050406030204" pitchFamily="18" charset="0"/>
                      </a:rPr>
                      <m:t>𝑹</m:t>
                    </m:r>
                    <m:r>
                      <a:rPr lang="en-GB" b="1" i="1">
                        <a:latin typeface="Cambria Math" panose="02040503050406030204" pitchFamily="18" charset="0"/>
                      </a:rPr>
                      <m:t>=</m:t>
                    </m:r>
                    <m:f>
                      <m:fPr>
                        <m:ctrlPr>
                          <a:rPr lang="en-AU" sz="2800" i="1">
                            <a:latin typeface="Cambria Math" panose="02040503050406030204" pitchFamily="18" charset="0"/>
                          </a:rPr>
                        </m:ctrlPr>
                      </m:fPr>
                      <m:num>
                        <m:r>
                          <a:rPr lang="en-GB" b="1" i="1">
                            <a:latin typeface="Cambria Math" panose="02040503050406030204" pitchFamily="18" charset="0"/>
                          </a:rPr>
                          <m:t>𝑻𝑷</m:t>
                        </m:r>
                      </m:num>
                      <m:den>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𝑭𝑵</m:t>
                        </m:r>
                      </m:den>
                    </m:f>
                    <m:r>
                      <a:rPr lang="en-AU">
                        <a:latin typeface="Cambria Math" panose="02040503050406030204" pitchFamily="18" charset="0"/>
                      </a:rPr>
                      <m:t>:</m:t>
                    </m:r>
                  </m:oMath>
                </a14:m>
                <a:r>
                  <a:rPr lang="en-GB" dirty="0"/>
                  <a:t> </a:t>
                </a:r>
                <a:r>
                  <a:rPr lang="en-AU" dirty="0"/>
                  <a:t>how many of the correct (e.g. true) examples were correctly predicted by the learner </a:t>
                </a:r>
                <a:endParaRPr lang="en-GB" dirty="0"/>
              </a:p>
              <a:p>
                <a:r>
                  <a:rPr lang="en-GB" dirty="0"/>
                  <a:t> </a:t>
                </a:r>
                <a14:m>
                  <m:oMath xmlns:m="http://schemas.openxmlformats.org/officeDocument/2006/math">
                    <m:sSub>
                      <m:sSubPr>
                        <m:ctrlPr>
                          <a:rPr lang="en-AU" sz="2800" i="1">
                            <a:latin typeface="Cambria Math" panose="02040503050406030204" pitchFamily="18" charset="0"/>
                          </a:rPr>
                        </m:ctrlPr>
                      </m:sSubPr>
                      <m:e>
                        <m:r>
                          <a:rPr lang="en-GB" b="1" i="1">
                            <a:latin typeface="Cambria Math" panose="02040503050406030204" pitchFamily="18" charset="0"/>
                          </a:rPr>
                          <m:t>𝑭</m:t>
                        </m:r>
                      </m:e>
                      <m:sub>
                        <m:r>
                          <a:rPr lang="en-GB" b="1" i="1">
                            <a:latin typeface="Cambria Math" panose="02040503050406030204" pitchFamily="18" charset="0"/>
                          </a:rPr>
                          <m:t>𝟏</m:t>
                        </m:r>
                      </m:sub>
                    </m:sSub>
                    <m:r>
                      <a:rPr lang="en-GB" b="1" i="1">
                        <a:latin typeface="Cambria Math" panose="02040503050406030204" pitchFamily="18" charset="0"/>
                      </a:rPr>
                      <m:t>=</m:t>
                    </m:r>
                    <m:f>
                      <m:fPr>
                        <m:ctrlPr>
                          <a:rPr lang="en-AU" sz="2800" i="1">
                            <a:latin typeface="Cambria Math" panose="02040503050406030204" pitchFamily="18" charset="0"/>
                          </a:rPr>
                        </m:ctrlPr>
                      </m:fPr>
                      <m:num>
                        <m:r>
                          <a:rPr lang="en-GB" b="1" i="1">
                            <a:latin typeface="Cambria Math" panose="02040503050406030204" pitchFamily="18" charset="0"/>
                          </a:rPr>
                          <m:t>𝟐</m:t>
                        </m:r>
                        <m:r>
                          <a:rPr lang="en-GB" b="1" i="1">
                            <a:latin typeface="Cambria Math" panose="02040503050406030204" pitchFamily="18" charset="0"/>
                          </a:rPr>
                          <m:t>𝑷𝑹</m:t>
                        </m:r>
                      </m:num>
                      <m:den>
                        <m:r>
                          <a:rPr lang="en-GB" b="1" i="1">
                            <a:latin typeface="Cambria Math" panose="02040503050406030204" pitchFamily="18" charset="0"/>
                          </a:rPr>
                          <m:t>𝑷</m:t>
                        </m:r>
                        <m:r>
                          <a:rPr lang="en-GB" b="1" i="1">
                            <a:latin typeface="Cambria Math" panose="02040503050406030204" pitchFamily="18" charset="0"/>
                          </a:rPr>
                          <m:t>+</m:t>
                        </m:r>
                        <m:r>
                          <a:rPr lang="en-GB" b="1" i="1">
                            <a:latin typeface="Cambria Math" panose="02040503050406030204" pitchFamily="18" charset="0"/>
                          </a:rPr>
                          <m:t>𝑹</m:t>
                        </m:r>
                      </m:den>
                    </m:f>
                    <m:r>
                      <a:rPr lang="en-AU">
                        <a:latin typeface="Cambria Math" panose="02040503050406030204" pitchFamily="18" charset="0"/>
                      </a:rPr>
                      <m:t>:</m:t>
                    </m:r>
                  </m:oMath>
                </a14:m>
                <a:r>
                  <a:rPr lang="en-AU" dirty="0">
                    <a:latin typeface="Times New Roman" panose="02020603050405020304" pitchFamily="18" charset="0"/>
                    <a:ea typeface="SimSun" panose="02010600030101010101" pitchFamily="2" charset="-122"/>
                  </a:rPr>
                  <a:t> </a:t>
                </a:r>
                <a:r>
                  <a:rPr lang="en-AU" dirty="0"/>
                  <a:t>mean of Precision and Recall; to maximize F1, the learner needs to have simultaneously a high Precision and a high Recall</a:t>
                </a:r>
                <a:endParaRPr lang="en-AU" dirty="0">
                  <a:latin typeface="Times New Roman" panose="02020603050405020304" pitchFamily="18" charset="0"/>
                  <a:ea typeface="SimSun" panose="02010600030101010101" pitchFamily="2" charset="-122"/>
                </a:endParaRPr>
              </a:p>
              <a:p>
                <a:endParaRPr lang="en-AU" dirty="0"/>
              </a:p>
            </p:txBody>
          </p:sp>
        </mc:Choice>
        <mc:Fallback xmlns="">
          <p:sp>
            <p:nvSpPr>
              <p:cNvPr id="3" name="Notes Placeholder 2"/>
              <p:cNvSpPr>
                <a:spLocks noGrp="1"/>
              </p:cNvSpPr>
              <p:nvPr>
                <p:ph type="body" idx="1"/>
              </p:nvPr>
            </p:nvSpPr>
            <p:spPr/>
            <p:txBody>
              <a:bodyPr/>
              <a:lstStyle/>
              <a:p>
                <a:r>
                  <a:rPr lang="en-GB" b="1" i="0" smtClean="0">
                    <a:latin typeface="Cambria Math" panose="02040503050406030204" pitchFamily="18" charset="0"/>
                  </a:rPr>
                  <a:t>𝑨=</a:t>
                </a:r>
                <a:r>
                  <a:rPr lang="en-AU" i="0">
                    <a:latin typeface="Cambria Math" panose="02040503050406030204" pitchFamily="18" charset="0"/>
                  </a:rPr>
                  <a:t>(</a:t>
                </a:r>
                <a:r>
                  <a:rPr lang="en-GB" b="1" i="0">
                    <a:latin typeface="Cambria Math" panose="02040503050406030204" pitchFamily="18" charset="0"/>
                  </a:rPr>
                  <a:t>𝑻𝑷+𝑻𝑵</a:t>
                </a:r>
                <a:r>
                  <a:rPr lang="en-AU" b="1" i="0">
                    <a:latin typeface="Cambria Math" panose="02040503050406030204" pitchFamily="18" charset="0"/>
                  </a:rPr>
                  <a:t>)/(</a:t>
                </a:r>
                <a:r>
                  <a:rPr lang="en-GB" b="1" i="0">
                    <a:latin typeface="Cambria Math" panose="02040503050406030204" pitchFamily="18" charset="0"/>
                  </a:rPr>
                  <a:t>𝑻𝑷+𝑻𝑵+𝑭𝑷+𝑭𝑵</a:t>
                </a:r>
                <a:r>
                  <a:rPr lang="en-AU" b="1" i="0">
                    <a:latin typeface="Cambria Math" panose="02040503050406030204" pitchFamily="18" charset="0"/>
                  </a:rPr>
                  <a:t>)</a:t>
                </a:r>
                <a:r>
                  <a:rPr lang="en-AU" dirty="0"/>
                  <a:t>:  ratio of correct predictions over all prediction; sensitive to class imbalance </a:t>
                </a:r>
                <a:endParaRPr lang="en-GB" dirty="0"/>
              </a:p>
              <a:p>
                <a:endParaRPr lang="en-GB" dirty="0"/>
              </a:p>
              <a:p>
                <a:r>
                  <a:rPr lang="en-GB" b="1" i="0">
                    <a:latin typeface="Cambria Math" panose="02040503050406030204" pitchFamily="18" charset="0"/>
                  </a:rPr>
                  <a:t>𝑷=𝑻𝑷</a:t>
                </a:r>
                <a:r>
                  <a:rPr lang="en-AU" b="1" i="0">
                    <a:latin typeface="Cambria Math" panose="02040503050406030204" pitchFamily="18" charset="0"/>
                  </a:rPr>
                  <a:t>/(</a:t>
                </a:r>
                <a:r>
                  <a:rPr lang="en-GB" b="1" i="0">
                    <a:latin typeface="Cambria Math" panose="02040503050406030204" pitchFamily="18" charset="0"/>
                  </a:rPr>
                  <a:t>𝑻𝑷+𝑭𝑷</a:t>
                </a:r>
                <a:r>
                  <a:rPr lang="en-AU" b="1" i="0">
                    <a:latin typeface="Cambria Math" panose="02040503050406030204" pitchFamily="18" charset="0"/>
                  </a:rPr>
                  <a:t>)</a:t>
                </a:r>
                <a:r>
                  <a:rPr lang="en-GB" dirty="0"/>
                  <a:t>: </a:t>
                </a:r>
                <a:r>
                  <a:rPr lang="en-AU" dirty="0"/>
                  <a:t>how many of the predictions made by the learner are correct </a:t>
                </a:r>
                <a:endParaRPr lang="en-GB" dirty="0"/>
              </a:p>
              <a:p>
                <a:endParaRPr lang="en-AU" dirty="0"/>
              </a:p>
              <a:p>
                <a:r>
                  <a:rPr lang="en-GB" dirty="0"/>
                  <a:t> </a:t>
                </a:r>
                <a:r>
                  <a:rPr lang="en-GB" b="1" i="0">
                    <a:latin typeface="Cambria Math" panose="02040503050406030204" pitchFamily="18" charset="0"/>
                  </a:rPr>
                  <a:t>𝑹=𝑻𝑷</a:t>
                </a:r>
                <a:r>
                  <a:rPr lang="en-AU" sz="2800" b="1" i="0">
                    <a:latin typeface="Cambria Math" panose="02040503050406030204" pitchFamily="18" charset="0"/>
                  </a:rPr>
                  <a:t>/(</a:t>
                </a:r>
                <a:r>
                  <a:rPr lang="en-GB" b="1" i="0">
                    <a:latin typeface="Cambria Math" panose="02040503050406030204" pitchFamily="18" charset="0"/>
                  </a:rPr>
                  <a:t>𝑻𝑷+𝑭𝑵</a:t>
                </a:r>
                <a:r>
                  <a:rPr lang="en-AU" sz="2800" b="1" i="0">
                    <a:latin typeface="Cambria Math" panose="02040503050406030204" pitchFamily="18" charset="0"/>
                  </a:rPr>
                  <a:t>)</a:t>
                </a:r>
                <a:r>
                  <a:rPr lang="en-AU" i="0">
                    <a:latin typeface="Cambria Math" panose="02040503050406030204" pitchFamily="18" charset="0"/>
                  </a:rPr>
                  <a:t>:</a:t>
                </a:r>
                <a:r>
                  <a:rPr lang="en-GB" dirty="0"/>
                  <a:t> </a:t>
                </a:r>
                <a:r>
                  <a:rPr lang="en-AU" dirty="0"/>
                  <a:t>how many of the correct (e.g. true) examples were correctly predicted by the learner </a:t>
                </a:r>
                <a:endParaRPr lang="en-GB" dirty="0"/>
              </a:p>
              <a:p>
                <a:r>
                  <a:rPr lang="en-GB" dirty="0"/>
                  <a:t> </a:t>
                </a:r>
                <a:r>
                  <a:rPr lang="en-GB" b="1" i="0">
                    <a:latin typeface="Cambria Math" panose="02040503050406030204" pitchFamily="18" charset="0"/>
                  </a:rPr>
                  <a:t>𝑭</a:t>
                </a:r>
                <a:r>
                  <a:rPr lang="en-AU" sz="2800" b="1" i="0">
                    <a:latin typeface="Cambria Math" panose="02040503050406030204" pitchFamily="18" charset="0"/>
                  </a:rPr>
                  <a:t>_</a:t>
                </a:r>
                <a:r>
                  <a:rPr lang="en-GB" b="1" i="0">
                    <a:latin typeface="Cambria Math" panose="02040503050406030204" pitchFamily="18" charset="0"/>
                  </a:rPr>
                  <a:t>𝟏=𝟐𝑷𝑹</a:t>
                </a:r>
                <a:r>
                  <a:rPr lang="en-AU" sz="2800" b="1" i="0">
                    <a:latin typeface="Cambria Math" panose="02040503050406030204" pitchFamily="18" charset="0"/>
                  </a:rPr>
                  <a:t>/(</a:t>
                </a:r>
                <a:r>
                  <a:rPr lang="en-GB" b="1" i="0">
                    <a:latin typeface="Cambria Math" panose="02040503050406030204" pitchFamily="18" charset="0"/>
                  </a:rPr>
                  <a:t>𝑷+𝑹</a:t>
                </a:r>
                <a:r>
                  <a:rPr lang="en-AU" sz="2800" b="1" i="0">
                    <a:latin typeface="Cambria Math" panose="02040503050406030204" pitchFamily="18" charset="0"/>
                  </a:rPr>
                  <a:t>)</a:t>
                </a:r>
                <a:r>
                  <a:rPr lang="en-AU" i="0">
                    <a:latin typeface="Cambria Math" panose="02040503050406030204" pitchFamily="18" charset="0"/>
                  </a:rPr>
                  <a:t>:</a:t>
                </a:r>
                <a:r>
                  <a:rPr lang="en-AU" dirty="0">
                    <a:latin typeface="Times New Roman" panose="02020603050405020304" pitchFamily="18" charset="0"/>
                    <a:ea typeface="SimSun" panose="02010600030101010101" pitchFamily="2" charset="-122"/>
                  </a:rPr>
                  <a:t> </a:t>
                </a:r>
                <a:r>
                  <a:rPr lang="en-AU" dirty="0"/>
                  <a:t>mean of Precision and Recall; to maximize F1, the learner needs to have simultaneously a high Precision and a high Recall</a:t>
                </a:r>
                <a:endParaRPr lang="en-AU" dirty="0">
                  <a:latin typeface="Times New Roman" panose="02020603050405020304" pitchFamily="18" charset="0"/>
                  <a:ea typeface="SimSun" panose="02010600030101010101" pitchFamily="2" charset="-122"/>
                </a:endParaRPr>
              </a:p>
              <a:p>
                <a:endParaRPr lang="en-AU" dirty="0"/>
              </a:p>
            </p:txBody>
          </p:sp>
        </mc:Fallback>
      </mc:AlternateContent>
      <p:sp>
        <p:nvSpPr>
          <p:cNvPr id="4" name="Slide Number Placeholder 3"/>
          <p:cNvSpPr>
            <a:spLocks noGrp="1"/>
          </p:cNvSpPr>
          <p:nvPr>
            <p:ph type="sldNum" sz="quarter" idx="10"/>
          </p:nvPr>
        </p:nvSpPr>
        <p:spPr/>
        <p:txBody>
          <a:bodyPr/>
          <a:lstStyle/>
          <a:p>
            <a:fld id="{360F3A0D-3CE4-694C-BCE4-9858FF52EDEE}" type="slidenum">
              <a:rPr lang="en-US" smtClean="0"/>
              <a:t>21</a:t>
            </a:fld>
            <a:endParaRPr lang="en-US"/>
          </a:p>
        </p:txBody>
      </p:sp>
    </p:spTree>
    <p:extLst>
      <p:ext uri="{BB962C8B-B14F-4D97-AF65-F5344CB8AC3E}">
        <p14:creationId xmlns:p14="http://schemas.microsoft.com/office/powerpoint/2010/main" val="382968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GB" b="1" i="1" smtClean="0">
                        <a:latin typeface="Cambria Math" panose="02040503050406030204" pitchFamily="18" charset="0"/>
                      </a:rPr>
                      <m:t>𝑨</m:t>
                    </m:r>
                    <m:r>
                      <a:rPr lang="en-GB" b="1" i="1" smtClean="0">
                        <a:latin typeface="Cambria Math" panose="02040503050406030204" pitchFamily="18" charset="0"/>
                      </a:rPr>
                      <m:t>=</m:t>
                    </m:r>
                    <m:f>
                      <m:fPr>
                        <m:ctrlPr>
                          <a:rPr lang="en-AU" i="1">
                            <a:latin typeface="Cambria Math" panose="02040503050406030204" pitchFamily="18" charset="0"/>
                          </a:rPr>
                        </m:ctrlPr>
                      </m:fPr>
                      <m:num>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𝑻𝑵</m:t>
                        </m:r>
                      </m:num>
                      <m:den>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𝑻𝑵</m:t>
                        </m:r>
                        <m:r>
                          <a:rPr lang="en-GB" b="1" i="1">
                            <a:latin typeface="Cambria Math" panose="02040503050406030204" pitchFamily="18" charset="0"/>
                          </a:rPr>
                          <m:t>+</m:t>
                        </m:r>
                        <m:r>
                          <a:rPr lang="en-GB" b="1" i="1">
                            <a:latin typeface="Cambria Math" panose="02040503050406030204" pitchFamily="18" charset="0"/>
                          </a:rPr>
                          <m:t>𝑭𝑷</m:t>
                        </m:r>
                        <m:r>
                          <a:rPr lang="en-GB" b="1" i="1">
                            <a:latin typeface="Cambria Math" panose="02040503050406030204" pitchFamily="18" charset="0"/>
                          </a:rPr>
                          <m:t>+</m:t>
                        </m:r>
                        <m:r>
                          <a:rPr lang="en-GB" b="1" i="1">
                            <a:latin typeface="Cambria Math" panose="02040503050406030204" pitchFamily="18" charset="0"/>
                          </a:rPr>
                          <m:t>𝑭𝑵</m:t>
                        </m:r>
                      </m:den>
                    </m:f>
                  </m:oMath>
                </a14:m>
                <a:r>
                  <a:rPr lang="en-AU" dirty="0"/>
                  <a:t>:  ratio of correct predictions over all prediction; sensitive to class imbalance </a:t>
                </a:r>
                <a:endParaRPr lang="en-GB" dirty="0"/>
              </a:p>
              <a:p>
                <a:endParaRPr lang="en-GB" dirty="0"/>
              </a:p>
              <a:p>
                <a14:m>
                  <m:oMath xmlns:m="http://schemas.openxmlformats.org/officeDocument/2006/math">
                    <m:r>
                      <a:rPr lang="en-GB" b="1" i="1">
                        <a:latin typeface="Cambria Math" panose="02040503050406030204" pitchFamily="18" charset="0"/>
                      </a:rPr>
                      <m:t>𝑷</m:t>
                    </m:r>
                    <m:r>
                      <a:rPr lang="en-GB" b="1" i="1">
                        <a:latin typeface="Cambria Math" panose="02040503050406030204" pitchFamily="18" charset="0"/>
                      </a:rPr>
                      <m:t>=</m:t>
                    </m:r>
                    <m:f>
                      <m:fPr>
                        <m:ctrlPr>
                          <a:rPr lang="en-AU" i="1">
                            <a:latin typeface="Cambria Math" panose="02040503050406030204" pitchFamily="18" charset="0"/>
                          </a:rPr>
                        </m:ctrlPr>
                      </m:fPr>
                      <m:num>
                        <m:r>
                          <a:rPr lang="en-GB" b="1" i="1">
                            <a:latin typeface="Cambria Math" panose="02040503050406030204" pitchFamily="18" charset="0"/>
                          </a:rPr>
                          <m:t>𝑻𝑷</m:t>
                        </m:r>
                      </m:num>
                      <m:den>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𝑭𝑷</m:t>
                        </m:r>
                      </m:den>
                    </m:f>
                  </m:oMath>
                </a14:m>
                <a:r>
                  <a:rPr lang="en-GB" dirty="0"/>
                  <a:t>: </a:t>
                </a:r>
                <a:r>
                  <a:rPr lang="en-AU" dirty="0"/>
                  <a:t>how many of the predictions made by the learner are correct </a:t>
                </a:r>
                <a:endParaRPr lang="en-GB" dirty="0"/>
              </a:p>
              <a:p>
                <a:endParaRPr lang="en-AU" dirty="0"/>
              </a:p>
              <a:p>
                <a:r>
                  <a:rPr lang="en-GB" dirty="0"/>
                  <a:t> </a:t>
                </a:r>
                <a14:m>
                  <m:oMath xmlns:m="http://schemas.openxmlformats.org/officeDocument/2006/math">
                    <m:r>
                      <a:rPr lang="en-GB" b="1" i="1">
                        <a:latin typeface="Cambria Math" panose="02040503050406030204" pitchFamily="18" charset="0"/>
                      </a:rPr>
                      <m:t>𝑹</m:t>
                    </m:r>
                    <m:r>
                      <a:rPr lang="en-GB" b="1" i="1">
                        <a:latin typeface="Cambria Math" panose="02040503050406030204" pitchFamily="18" charset="0"/>
                      </a:rPr>
                      <m:t>=</m:t>
                    </m:r>
                    <m:f>
                      <m:fPr>
                        <m:ctrlPr>
                          <a:rPr lang="en-AU" sz="2800" i="1">
                            <a:latin typeface="Cambria Math" panose="02040503050406030204" pitchFamily="18" charset="0"/>
                          </a:rPr>
                        </m:ctrlPr>
                      </m:fPr>
                      <m:num>
                        <m:r>
                          <a:rPr lang="en-GB" b="1" i="1">
                            <a:latin typeface="Cambria Math" panose="02040503050406030204" pitchFamily="18" charset="0"/>
                          </a:rPr>
                          <m:t>𝑻𝑷</m:t>
                        </m:r>
                      </m:num>
                      <m:den>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𝑭𝑵</m:t>
                        </m:r>
                      </m:den>
                    </m:f>
                    <m:r>
                      <a:rPr lang="en-AU">
                        <a:latin typeface="Cambria Math" panose="02040503050406030204" pitchFamily="18" charset="0"/>
                      </a:rPr>
                      <m:t>:</m:t>
                    </m:r>
                  </m:oMath>
                </a14:m>
                <a:r>
                  <a:rPr lang="en-GB" dirty="0"/>
                  <a:t> </a:t>
                </a:r>
                <a:r>
                  <a:rPr lang="en-AU" dirty="0"/>
                  <a:t>how many of the correct (e.g. true) examples were correctly predicted by the learner </a:t>
                </a:r>
                <a:endParaRPr lang="en-GB" dirty="0"/>
              </a:p>
              <a:p>
                <a:r>
                  <a:rPr lang="en-GB" dirty="0"/>
                  <a:t> </a:t>
                </a:r>
                <a14:m>
                  <m:oMath xmlns:m="http://schemas.openxmlformats.org/officeDocument/2006/math">
                    <m:sSub>
                      <m:sSubPr>
                        <m:ctrlPr>
                          <a:rPr lang="en-AU" sz="2800" i="1">
                            <a:latin typeface="Cambria Math" panose="02040503050406030204" pitchFamily="18" charset="0"/>
                          </a:rPr>
                        </m:ctrlPr>
                      </m:sSubPr>
                      <m:e>
                        <m:r>
                          <a:rPr lang="en-GB" b="1" i="1">
                            <a:latin typeface="Cambria Math" panose="02040503050406030204" pitchFamily="18" charset="0"/>
                          </a:rPr>
                          <m:t>𝑭</m:t>
                        </m:r>
                      </m:e>
                      <m:sub>
                        <m:r>
                          <a:rPr lang="en-GB" b="1" i="1">
                            <a:latin typeface="Cambria Math" panose="02040503050406030204" pitchFamily="18" charset="0"/>
                          </a:rPr>
                          <m:t>𝟏</m:t>
                        </m:r>
                      </m:sub>
                    </m:sSub>
                    <m:r>
                      <a:rPr lang="en-GB" b="1" i="1">
                        <a:latin typeface="Cambria Math" panose="02040503050406030204" pitchFamily="18" charset="0"/>
                      </a:rPr>
                      <m:t>=</m:t>
                    </m:r>
                    <m:f>
                      <m:fPr>
                        <m:ctrlPr>
                          <a:rPr lang="en-AU" sz="2800" i="1">
                            <a:latin typeface="Cambria Math" panose="02040503050406030204" pitchFamily="18" charset="0"/>
                          </a:rPr>
                        </m:ctrlPr>
                      </m:fPr>
                      <m:num>
                        <m:r>
                          <a:rPr lang="en-GB" b="1" i="1">
                            <a:latin typeface="Cambria Math" panose="02040503050406030204" pitchFamily="18" charset="0"/>
                          </a:rPr>
                          <m:t>𝟐</m:t>
                        </m:r>
                        <m:r>
                          <a:rPr lang="en-GB" b="1" i="1">
                            <a:latin typeface="Cambria Math" panose="02040503050406030204" pitchFamily="18" charset="0"/>
                          </a:rPr>
                          <m:t>𝑷𝑹</m:t>
                        </m:r>
                      </m:num>
                      <m:den>
                        <m:r>
                          <a:rPr lang="en-GB" b="1" i="1">
                            <a:latin typeface="Cambria Math" panose="02040503050406030204" pitchFamily="18" charset="0"/>
                          </a:rPr>
                          <m:t>𝑷</m:t>
                        </m:r>
                        <m:r>
                          <a:rPr lang="en-GB" b="1" i="1">
                            <a:latin typeface="Cambria Math" panose="02040503050406030204" pitchFamily="18" charset="0"/>
                          </a:rPr>
                          <m:t>+</m:t>
                        </m:r>
                        <m:r>
                          <a:rPr lang="en-GB" b="1" i="1">
                            <a:latin typeface="Cambria Math" panose="02040503050406030204" pitchFamily="18" charset="0"/>
                          </a:rPr>
                          <m:t>𝑹</m:t>
                        </m:r>
                      </m:den>
                    </m:f>
                    <m:r>
                      <a:rPr lang="en-AU">
                        <a:latin typeface="Cambria Math" panose="02040503050406030204" pitchFamily="18" charset="0"/>
                      </a:rPr>
                      <m:t>:</m:t>
                    </m:r>
                  </m:oMath>
                </a14:m>
                <a:r>
                  <a:rPr lang="en-AU" dirty="0">
                    <a:latin typeface="Times New Roman" panose="02020603050405020304" pitchFamily="18" charset="0"/>
                    <a:ea typeface="SimSun" panose="02010600030101010101" pitchFamily="2" charset="-122"/>
                  </a:rPr>
                  <a:t> </a:t>
                </a:r>
                <a:r>
                  <a:rPr lang="en-AU" dirty="0"/>
                  <a:t>mean of Precision and Recall; to maximize F1, the learner needs to have simultaneously a high Precision and a high Recall</a:t>
                </a:r>
                <a:endParaRPr lang="en-AU" dirty="0">
                  <a:latin typeface="Times New Roman" panose="02020603050405020304" pitchFamily="18" charset="0"/>
                  <a:ea typeface="SimSun" panose="02010600030101010101" pitchFamily="2" charset="-122"/>
                </a:endParaRPr>
              </a:p>
              <a:p>
                <a:endParaRPr lang="en-AU" dirty="0"/>
              </a:p>
            </p:txBody>
          </p:sp>
        </mc:Choice>
        <mc:Fallback xmlns="">
          <p:sp>
            <p:nvSpPr>
              <p:cNvPr id="3" name="Notes Placeholder 2"/>
              <p:cNvSpPr>
                <a:spLocks noGrp="1"/>
              </p:cNvSpPr>
              <p:nvPr>
                <p:ph type="body" idx="1"/>
              </p:nvPr>
            </p:nvSpPr>
            <p:spPr/>
            <p:txBody>
              <a:bodyPr/>
              <a:lstStyle/>
              <a:p>
                <a:r>
                  <a:rPr lang="en-GB" b="1" i="0" smtClean="0">
                    <a:latin typeface="Cambria Math" panose="02040503050406030204" pitchFamily="18" charset="0"/>
                  </a:rPr>
                  <a:t>𝑨=</a:t>
                </a:r>
                <a:r>
                  <a:rPr lang="en-AU" i="0">
                    <a:latin typeface="Cambria Math" panose="02040503050406030204" pitchFamily="18" charset="0"/>
                  </a:rPr>
                  <a:t>(</a:t>
                </a:r>
                <a:r>
                  <a:rPr lang="en-GB" b="1" i="0">
                    <a:latin typeface="Cambria Math" panose="02040503050406030204" pitchFamily="18" charset="0"/>
                  </a:rPr>
                  <a:t>𝑻𝑷+𝑻𝑵</a:t>
                </a:r>
                <a:r>
                  <a:rPr lang="en-AU" b="1" i="0">
                    <a:latin typeface="Cambria Math" panose="02040503050406030204" pitchFamily="18" charset="0"/>
                  </a:rPr>
                  <a:t>)/(</a:t>
                </a:r>
                <a:r>
                  <a:rPr lang="en-GB" b="1" i="0">
                    <a:latin typeface="Cambria Math" panose="02040503050406030204" pitchFamily="18" charset="0"/>
                  </a:rPr>
                  <a:t>𝑻𝑷+𝑻𝑵+𝑭𝑷+𝑭𝑵</a:t>
                </a:r>
                <a:r>
                  <a:rPr lang="en-AU" b="1" i="0">
                    <a:latin typeface="Cambria Math" panose="02040503050406030204" pitchFamily="18" charset="0"/>
                  </a:rPr>
                  <a:t>)</a:t>
                </a:r>
                <a:r>
                  <a:rPr lang="en-AU" dirty="0"/>
                  <a:t>:  ratio of correct predictions over all prediction; sensitive to class imbalance </a:t>
                </a:r>
                <a:endParaRPr lang="en-GB" dirty="0"/>
              </a:p>
              <a:p>
                <a:endParaRPr lang="en-GB" dirty="0"/>
              </a:p>
              <a:p>
                <a:r>
                  <a:rPr lang="en-GB" b="1" i="0">
                    <a:latin typeface="Cambria Math" panose="02040503050406030204" pitchFamily="18" charset="0"/>
                  </a:rPr>
                  <a:t>𝑷=𝑻𝑷</a:t>
                </a:r>
                <a:r>
                  <a:rPr lang="en-AU" b="1" i="0">
                    <a:latin typeface="Cambria Math" panose="02040503050406030204" pitchFamily="18" charset="0"/>
                  </a:rPr>
                  <a:t>/(</a:t>
                </a:r>
                <a:r>
                  <a:rPr lang="en-GB" b="1" i="0">
                    <a:latin typeface="Cambria Math" panose="02040503050406030204" pitchFamily="18" charset="0"/>
                  </a:rPr>
                  <a:t>𝑻𝑷+𝑭𝑷</a:t>
                </a:r>
                <a:r>
                  <a:rPr lang="en-AU" b="1" i="0">
                    <a:latin typeface="Cambria Math" panose="02040503050406030204" pitchFamily="18" charset="0"/>
                  </a:rPr>
                  <a:t>)</a:t>
                </a:r>
                <a:r>
                  <a:rPr lang="en-GB" dirty="0"/>
                  <a:t>: </a:t>
                </a:r>
                <a:r>
                  <a:rPr lang="en-AU" dirty="0"/>
                  <a:t>how many of the predictions made by the learner are correct </a:t>
                </a:r>
                <a:endParaRPr lang="en-GB" dirty="0"/>
              </a:p>
              <a:p>
                <a:endParaRPr lang="en-AU" dirty="0"/>
              </a:p>
              <a:p>
                <a:r>
                  <a:rPr lang="en-GB" dirty="0"/>
                  <a:t> </a:t>
                </a:r>
                <a:r>
                  <a:rPr lang="en-GB" b="1" i="0">
                    <a:latin typeface="Cambria Math" panose="02040503050406030204" pitchFamily="18" charset="0"/>
                  </a:rPr>
                  <a:t>𝑹=𝑻𝑷</a:t>
                </a:r>
                <a:r>
                  <a:rPr lang="en-AU" sz="2800" b="1" i="0">
                    <a:latin typeface="Cambria Math" panose="02040503050406030204" pitchFamily="18" charset="0"/>
                  </a:rPr>
                  <a:t>/(</a:t>
                </a:r>
                <a:r>
                  <a:rPr lang="en-GB" b="1" i="0">
                    <a:latin typeface="Cambria Math" panose="02040503050406030204" pitchFamily="18" charset="0"/>
                  </a:rPr>
                  <a:t>𝑻𝑷+𝑭𝑵</a:t>
                </a:r>
                <a:r>
                  <a:rPr lang="en-AU" sz="2800" b="1" i="0">
                    <a:latin typeface="Cambria Math" panose="02040503050406030204" pitchFamily="18" charset="0"/>
                  </a:rPr>
                  <a:t>)</a:t>
                </a:r>
                <a:r>
                  <a:rPr lang="en-AU" i="0">
                    <a:latin typeface="Cambria Math" panose="02040503050406030204" pitchFamily="18" charset="0"/>
                  </a:rPr>
                  <a:t>:</a:t>
                </a:r>
                <a:r>
                  <a:rPr lang="en-GB" dirty="0"/>
                  <a:t> </a:t>
                </a:r>
                <a:r>
                  <a:rPr lang="en-AU" dirty="0"/>
                  <a:t>how many of the correct (e.g. true) examples were correctly predicted by the learner </a:t>
                </a:r>
                <a:endParaRPr lang="en-GB" dirty="0"/>
              </a:p>
              <a:p>
                <a:r>
                  <a:rPr lang="en-GB" dirty="0"/>
                  <a:t> </a:t>
                </a:r>
                <a:r>
                  <a:rPr lang="en-GB" b="1" i="0">
                    <a:latin typeface="Cambria Math" panose="02040503050406030204" pitchFamily="18" charset="0"/>
                  </a:rPr>
                  <a:t>𝑭</a:t>
                </a:r>
                <a:r>
                  <a:rPr lang="en-AU" sz="2800" b="1" i="0">
                    <a:latin typeface="Cambria Math" panose="02040503050406030204" pitchFamily="18" charset="0"/>
                  </a:rPr>
                  <a:t>_</a:t>
                </a:r>
                <a:r>
                  <a:rPr lang="en-GB" b="1" i="0">
                    <a:latin typeface="Cambria Math" panose="02040503050406030204" pitchFamily="18" charset="0"/>
                  </a:rPr>
                  <a:t>𝟏=𝟐𝑷𝑹</a:t>
                </a:r>
                <a:r>
                  <a:rPr lang="en-AU" sz="2800" b="1" i="0">
                    <a:latin typeface="Cambria Math" panose="02040503050406030204" pitchFamily="18" charset="0"/>
                  </a:rPr>
                  <a:t>/(</a:t>
                </a:r>
                <a:r>
                  <a:rPr lang="en-GB" b="1" i="0">
                    <a:latin typeface="Cambria Math" panose="02040503050406030204" pitchFamily="18" charset="0"/>
                  </a:rPr>
                  <a:t>𝑷+𝑹</a:t>
                </a:r>
                <a:r>
                  <a:rPr lang="en-AU" sz="2800" b="1" i="0">
                    <a:latin typeface="Cambria Math" panose="02040503050406030204" pitchFamily="18" charset="0"/>
                  </a:rPr>
                  <a:t>)</a:t>
                </a:r>
                <a:r>
                  <a:rPr lang="en-AU" i="0">
                    <a:latin typeface="Cambria Math" panose="02040503050406030204" pitchFamily="18" charset="0"/>
                  </a:rPr>
                  <a:t>:</a:t>
                </a:r>
                <a:r>
                  <a:rPr lang="en-AU" dirty="0">
                    <a:latin typeface="Times New Roman" panose="02020603050405020304" pitchFamily="18" charset="0"/>
                    <a:ea typeface="SimSun" panose="02010600030101010101" pitchFamily="2" charset="-122"/>
                  </a:rPr>
                  <a:t> </a:t>
                </a:r>
                <a:r>
                  <a:rPr lang="en-AU" dirty="0"/>
                  <a:t>mean of Precision and Recall; to maximize F1, the learner needs to have simultaneously a high Precision and a high Recall</a:t>
                </a:r>
                <a:endParaRPr lang="en-AU" dirty="0">
                  <a:latin typeface="Times New Roman" panose="02020603050405020304" pitchFamily="18" charset="0"/>
                  <a:ea typeface="SimSun" panose="02010600030101010101" pitchFamily="2" charset="-122"/>
                </a:endParaRPr>
              </a:p>
              <a:p>
                <a:endParaRPr lang="en-AU" dirty="0"/>
              </a:p>
            </p:txBody>
          </p:sp>
        </mc:Fallback>
      </mc:AlternateContent>
      <p:sp>
        <p:nvSpPr>
          <p:cNvPr id="4" name="Slide Number Placeholder 3"/>
          <p:cNvSpPr>
            <a:spLocks noGrp="1"/>
          </p:cNvSpPr>
          <p:nvPr>
            <p:ph type="sldNum" sz="quarter" idx="10"/>
          </p:nvPr>
        </p:nvSpPr>
        <p:spPr/>
        <p:txBody>
          <a:bodyPr/>
          <a:lstStyle/>
          <a:p>
            <a:fld id="{360F3A0D-3CE4-694C-BCE4-9858FF52EDEE}" type="slidenum">
              <a:rPr lang="en-US" smtClean="0"/>
              <a:t>22</a:t>
            </a:fld>
            <a:endParaRPr lang="en-US"/>
          </a:p>
        </p:txBody>
      </p:sp>
    </p:spTree>
    <p:extLst>
      <p:ext uri="{BB962C8B-B14F-4D97-AF65-F5344CB8AC3E}">
        <p14:creationId xmlns:p14="http://schemas.microsoft.com/office/powerpoint/2010/main" val="1164188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GB" b="1" i="1" smtClean="0">
                        <a:latin typeface="Cambria Math" panose="02040503050406030204" pitchFamily="18" charset="0"/>
                      </a:rPr>
                      <m:t>𝑨</m:t>
                    </m:r>
                    <m:r>
                      <a:rPr lang="en-GB" b="1" i="1" smtClean="0">
                        <a:latin typeface="Cambria Math" panose="02040503050406030204" pitchFamily="18" charset="0"/>
                      </a:rPr>
                      <m:t>=</m:t>
                    </m:r>
                    <m:f>
                      <m:fPr>
                        <m:ctrlPr>
                          <a:rPr lang="en-AU" i="1">
                            <a:latin typeface="Cambria Math" panose="02040503050406030204" pitchFamily="18" charset="0"/>
                          </a:rPr>
                        </m:ctrlPr>
                      </m:fPr>
                      <m:num>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𝑻𝑵</m:t>
                        </m:r>
                      </m:num>
                      <m:den>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𝑻𝑵</m:t>
                        </m:r>
                        <m:r>
                          <a:rPr lang="en-GB" b="1" i="1">
                            <a:latin typeface="Cambria Math" panose="02040503050406030204" pitchFamily="18" charset="0"/>
                          </a:rPr>
                          <m:t>+</m:t>
                        </m:r>
                        <m:r>
                          <a:rPr lang="en-GB" b="1" i="1">
                            <a:latin typeface="Cambria Math" panose="02040503050406030204" pitchFamily="18" charset="0"/>
                          </a:rPr>
                          <m:t>𝑭𝑷</m:t>
                        </m:r>
                        <m:r>
                          <a:rPr lang="en-GB" b="1" i="1">
                            <a:latin typeface="Cambria Math" panose="02040503050406030204" pitchFamily="18" charset="0"/>
                          </a:rPr>
                          <m:t>+</m:t>
                        </m:r>
                        <m:r>
                          <a:rPr lang="en-GB" b="1" i="1">
                            <a:latin typeface="Cambria Math" panose="02040503050406030204" pitchFamily="18" charset="0"/>
                          </a:rPr>
                          <m:t>𝑭𝑵</m:t>
                        </m:r>
                      </m:den>
                    </m:f>
                  </m:oMath>
                </a14:m>
                <a:r>
                  <a:rPr lang="en-AU" dirty="0"/>
                  <a:t>:  ratio of correct predictions over all prediction; sensitive to class imbalance </a:t>
                </a:r>
                <a:endParaRPr lang="en-GB" dirty="0"/>
              </a:p>
              <a:p>
                <a:endParaRPr lang="en-GB" dirty="0"/>
              </a:p>
              <a:p>
                <a14:m>
                  <m:oMath xmlns:m="http://schemas.openxmlformats.org/officeDocument/2006/math">
                    <m:r>
                      <a:rPr lang="en-GB" b="1" i="1">
                        <a:latin typeface="Cambria Math" panose="02040503050406030204" pitchFamily="18" charset="0"/>
                      </a:rPr>
                      <m:t>𝑷</m:t>
                    </m:r>
                    <m:r>
                      <a:rPr lang="en-GB" b="1" i="1">
                        <a:latin typeface="Cambria Math" panose="02040503050406030204" pitchFamily="18" charset="0"/>
                      </a:rPr>
                      <m:t>=</m:t>
                    </m:r>
                    <m:f>
                      <m:fPr>
                        <m:ctrlPr>
                          <a:rPr lang="en-AU" i="1">
                            <a:latin typeface="Cambria Math" panose="02040503050406030204" pitchFamily="18" charset="0"/>
                          </a:rPr>
                        </m:ctrlPr>
                      </m:fPr>
                      <m:num>
                        <m:r>
                          <a:rPr lang="en-GB" b="1" i="1">
                            <a:latin typeface="Cambria Math" panose="02040503050406030204" pitchFamily="18" charset="0"/>
                          </a:rPr>
                          <m:t>𝑻𝑷</m:t>
                        </m:r>
                      </m:num>
                      <m:den>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𝑭𝑷</m:t>
                        </m:r>
                      </m:den>
                    </m:f>
                  </m:oMath>
                </a14:m>
                <a:r>
                  <a:rPr lang="en-GB" dirty="0"/>
                  <a:t>: </a:t>
                </a:r>
                <a:r>
                  <a:rPr lang="en-AU" dirty="0"/>
                  <a:t>how many of the predictions made by the learner are correct </a:t>
                </a:r>
                <a:endParaRPr lang="en-GB" dirty="0"/>
              </a:p>
              <a:p>
                <a:endParaRPr lang="en-AU" dirty="0"/>
              </a:p>
              <a:p>
                <a:r>
                  <a:rPr lang="en-GB" dirty="0"/>
                  <a:t> </a:t>
                </a:r>
                <a14:m>
                  <m:oMath xmlns:m="http://schemas.openxmlformats.org/officeDocument/2006/math">
                    <m:r>
                      <a:rPr lang="en-GB" b="1" i="1">
                        <a:latin typeface="Cambria Math" panose="02040503050406030204" pitchFamily="18" charset="0"/>
                      </a:rPr>
                      <m:t>𝑹</m:t>
                    </m:r>
                    <m:r>
                      <a:rPr lang="en-GB" b="1" i="1">
                        <a:latin typeface="Cambria Math" panose="02040503050406030204" pitchFamily="18" charset="0"/>
                      </a:rPr>
                      <m:t>=</m:t>
                    </m:r>
                    <m:f>
                      <m:fPr>
                        <m:ctrlPr>
                          <a:rPr lang="en-AU" sz="2800" i="1">
                            <a:latin typeface="Cambria Math" panose="02040503050406030204" pitchFamily="18" charset="0"/>
                          </a:rPr>
                        </m:ctrlPr>
                      </m:fPr>
                      <m:num>
                        <m:r>
                          <a:rPr lang="en-GB" b="1" i="1">
                            <a:latin typeface="Cambria Math" panose="02040503050406030204" pitchFamily="18" charset="0"/>
                          </a:rPr>
                          <m:t>𝑻𝑷</m:t>
                        </m:r>
                      </m:num>
                      <m:den>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𝑭𝑵</m:t>
                        </m:r>
                      </m:den>
                    </m:f>
                    <m:r>
                      <a:rPr lang="en-AU">
                        <a:latin typeface="Cambria Math" panose="02040503050406030204" pitchFamily="18" charset="0"/>
                      </a:rPr>
                      <m:t>:</m:t>
                    </m:r>
                  </m:oMath>
                </a14:m>
                <a:r>
                  <a:rPr lang="en-GB" dirty="0"/>
                  <a:t> </a:t>
                </a:r>
                <a:r>
                  <a:rPr lang="en-AU" dirty="0"/>
                  <a:t>how many of the correct (e.g. true) examples were correctly predicted by the learner </a:t>
                </a:r>
                <a:endParaRPr lang="en-GB" dirty="0"/>
              </a:p>
              <a:p>
                <a:r>
                  <a:rPr lang="en-GB" dirty="0"/>
                  <a:t> </a:t>
                </a:r>
                <a14:m>
                  <m:oMath xmlns:m="http://schemas.openxmlformats.org/officeDocument/2006/math">
                    <m:sSub>
                      <m:sSubPr>
                        <m:ctrlPr>
                          <a:rPr lang="en-AU" sz="2800" i="1">
                            <a:latin typeface="Cambria Math" panose="02040503050406030204" pitchFamily="18" charset="0"/>
                          </a:rPr>
                        </m:ctrlPr>
                      </m:sSubPr>
                      <m:e>
                        <m:r>
                          <a:rPr lang="en-GB" b="1" i="1">
                            <a:latin typeface="Cambria Math" panose="02040503050406030204" pitchFamily="18" charset="0"/>
                          </a:rPr>
                          <m:t>𝑭</m:t>
                        </m:r>
                      </m:e>
                      <m:sub>
                        <m:r>
                          <a:rPr lang="en-GB" b="1" i="1">
                            <a:latin typeface="Cambria Math" panose="02040503050406030204" pitchFamily="18" charset="0"/>
                          </a:rPr>
                          <m:t>𝟏</m:t>
                        </m:r>
                      </m:sub>
                    </m:sSub>
                    <m:r>
                      <a:rPr lang="en-GB" b="1" i="1">
                        <a:latin typeface="Cambria Math" panose="02040503050406030204" pitchFamily="18" charset="0"/>
                      </a:rPr>
                      <m:t>=</m:t>
                    </m:r>
                    <m:f>
                      <m:fPr>
                        <m:ctrlPr>
                          <a:rPr lang="en-AU" sz="2800" i="1">
                            <a:latin typeface="Cambria Math" panose="02040503050406030204" pitchFamily="18" charset="0"/>
                          </a:rPr>
                        </m:ctrlPr>
                      </m:fPr>
                      <m:num>
                        <m:r>
                          <a:rPr lang="en-GB" b="1" i="1">
                            <a:latin typeface="Cambria Math" panose="02040503050406030204" pitchFamily="18" charset="0"/>
                          </a:rPr>
                          <m:t>𝟐</m:t>
                        </m:r>
                        <m:r>
                          <a:rPr lang="en-GB" b="1" i="1">
                            <a:latin typeface="Cambria Math" panose="02040503050406030204" pitchFamily="18" charset="0"/>
                          </a:rPr>
                          <m:t>𝑷𝑹</m:t>
                        </m:r>
                      </m:num>
                      <m:den>
                        <m:r>
                          <a:rPr lang="en-GB" b="1" i="1">
                            <a:latin typeface="Cambria Math" panose="02040503050406030204" pitchFamily="18" charset="0"/>
                          </a:rPr>
                          <m:t>𝑷</m:t>
                        </m:r>
                        <m:r>
                          <a:rPr lang="en-GB" b="1" i="1">
                            <a:latin typeface="Cambria Math" panose="02040503050406030204" pitchFamily="18" charset="0"/>
                          </a:rPr>
                          <m:t>+</m:t>
                        </m:r>
                        <m:r>
                          <a:rPr lang="en-GB" b="1" i="1">
                            <a:latin typeface="Cambria Math" panose="02040503050406030204" pitchFamily="18" charset="0"/>
                          </a:rPr>
                          <m:t>𝑹</m:t>
                        </m:r>
                      </m:den>
                    </m:f>
                    <m:r>
                      <a:rPr lang="en-AU">
                        <a:latin typeface="Cambria Math" panose="02040503050406030204" pitchFamily="18" charset="0"/>
                      </a:rPr>
                      <m:t>:</m:t>
                    </m:r>
                  </m:oMath>
                </a14:m>
                <a:r>
                  <a:rPr lang="en-AU" dirty="0">
                    <a:latin typeface="Times New Roman" panose="02020603050405020304" pitchFamily="18" charset="0"/>
                    <a:ea typeface="SimSun" panose="02010600030101010101" pitchFamily="2" charset="-122"/>
                  </a:rPr>
                  <a:t> </a:t>
                </a:r>
                <a:r>
                  <a:rPr lang="en-AU" dirty="0"/>
                  <a:t>mean of Precision and Recall; to maximize F1, the learner needs to have simultaneously a high Precision and a high Recall</a:t>
                </a:r>
                <a:endParaRPr lang="en-AU" dirty="0">
                  <a:latin typeface="Times New Roman" panose="02020603050405020304" pitchFamily="18" charset="0"/>
                  <a:ea typeface="SimSun" panose="02010600030101010101" pitchFamily="2" charset="-122"/>
                </a:endParaRPr>
              </a:p>
              <a:p>
                <a:endParaRPr lang="en-AU" dirty="0"/>
              </a:p>
            </p:txBody>
          </p:sp>
        </mc:Choice>
        <mc:Fallback xmlns="">
          <p:sp>
            <p:nvSpPr>
              <p:cNvPr id="3" name="Notes Placeholder 2"/>
              <p:cNvSpPr>
                <a:spLocks noGrp="1"/>
              </p:cNvSpPr>
              <p:nvPr>
                <p:ph type="body" idx="1"/>
              </p:nvPr>
            </p:nvSpPr>
            <p:spPr/>
            <p:txBody>
              <a:bodyPr/>
              <a:lstStyle/>
              <a:p>
                <a:r>
                  <a:rPr lang="en-GB" b="1" i="0" smtClean="0">
                    <a:latin typeface="Cambria Math" panose="02040503050406030204" pitchFamily="18" charset="0"/>
                  </a:rPr>
                  <a:t>𝑨=</a:t>
                </a:r>
                <a:r>
                  <a:rPr lang="en-AU" i="0">
                    <a:latin typeface="Cambria Math" panose="02040503050406030204" pitchFamily="18" charset="0"/>
                  </a:rPr>
                  <a:t>(</a:t>
                </a:r>
                <a:r>
                  <a:rPr lang="en-GB" b="1" i="0">
                    <a:latin typeface="Cambria Math" panose="02040503050406030204" pitchFamily="18" charset="0"/>
                  </a:rPr>
                  <a:t>𝑻𝑷+𝑻𝑵</a:t>
                </a:r>
                <a:r>
                  <a:rPr lang="en-AU" b="1" i="0">
                    <a:latin typeface="Cambria Math" panose="02040503050406030204" pitchFamily="18" charset="0"/>
                  </a:rPr>
                  <a:t>)/(</a:t>
                </a:r>
                <a:r>
                  <a:rPr lang="en-GB" b="1" i="0">
                    <a:latin typeface="Cambria Math" panose="02040503050406030204" pitchFamily="18" charset="0"/>
                  </a:rPr>
                  <a:t>𝑻𝑷+𝑻𝑵+𝑭𝑷+𝑭𝑵</a:t>
                </a:r>
                <a:r>
                  <a:rPr lang="en-AU" b="1" i="0">
                    <a:latin typeface="Cambria Math" panose="02040503050406030204" pitchFamily="18" charset="0"/>
                  </a:rPr>
                  <a:t>)</a:t>
                </a:r>
                <a:r>
                  <a:rPr lang="en-AU" dirty="0"/>
                  <a:t>:  ratio of correct predictions over all prediction; sensitive to class imbalance </a:t>
                </a:r>
                <a:endParaRPr lang="en-GB" dirty="0"/>
              </a:p>
              <a:p>
                <a:endParaRPr lang="en-GB" dirty="0"/>
              </a:p>
              <a:p>
                <a:r>
                  <a:rPr lang="en-GB" b="1" i="0">
                    <a:latin typeface="Cambria Math" panose="02040503050406030204" pitchFamily="18" charset="0"/>
                  </a:rPr>
                  <a:t>𝑷=𝑻𝑷</a:t>
                </a:r>
                <a:r>
                  <a:rPr lang="en-AU" b="1" i="0">
                    <a:latin typeface="Cambria Math" panose="02040503050406030204" pitchFamily="18" charset="0"/>
                  </a:rPr>
                  <a:t>/(</a:t>
                </a:r>
                <a:r>
                  <a:rPr lang="en-GB" b="1" i="0">
                    <a:latin typeface="Cambria Math" panose="02040503050406030204" pitchFamily="18" charset="0"/>
                  </a:rPr>
                  <a:t>𝑻𝑷+𝑭𝑷</a:t>
                </a:r>
                <a:r>
                  <a:rPr lang="en-AU" b="1" i="0">
                    <a:latin typeface="Cambria Math" panose="02040503050406030204" pitchFamily="18" charset="0"/>
                  </a:rPr>
                  <a:t>)</a:t>
                </a:r>
                <a:r>
                  <a:rPr lang="en-GB" dirty="0"/>
                  <a:t>: </a:t>
                </a:r>
                <a:r>
                  <a:rPr lang="en-AU" dirty="0"/>
                  <a:t>how many of the predictions made by the learner are correct </a:t>
                </a:r>
                <a:endParaRPr lang="en-GB" dirty="0"/>
              </a:p>
              <a:p>
                <a:endParaRPr lang="en-AU" dirty="0"/>
              </a:p>
              <a:p>
                <a:r>
                  <a:rPr lang="en-GB" dirty="0"/>
                  <a:t> </a:t>
                </a:r>
                <a:r>
                  <a:rPr lang="en-GB" b="1" i="0">
                    <a:latin typeface="Cambria Math" panose="02040503050406030204" pitchFamily="18" charset="0"/>
                  </a:rPr>
                  <a:t>𝑹=𝑻𝑷</a:t>
                </a:r>
                <a:r>
                  <a:rPr lang="en-AU" sz="2800" b="1" i="0">
                    <a:latin typeface="Cambria Math" panose="02040503050406030204" pitchFamily="18" charset="0"/>
                  </a:rPr>
                  <a:t>/(</a:t>
                </a:r>
                <a:r>
                  <a:rPr lang="en-GB" b="1" i="0">
                    <a:latin typeface="Cambria Math" panose="02040503050406030204" pitchFamily="18" charset="0"/>
                  </a:rPr>
                  <a:t>𝑻𝑷+𝑭𝑵</a:t>
                </a:r>
                <a:r>
                  <a:rPr lang="en-AU" sz="2800" b="1" i="0">
                    <a:latin typeface="Cambria Math" panose="02040503050406030204" pitchFamily="18" charset="0"/>
                  </a:rPr>
                  <a:t>)</a:t>
                </a:r>
                <a:r>
                  <a:rPr lang="en-AU" i="0">
                    <a:latin typeface="Cambria Math" panose="02040503050406030204" pitchFamily="18" charset="0"/>
                  </a:rPr>
                  <a:t>:</a:t>
                </a:r>
                <a:r>
                  <a:rPr lang="en-GB" dirty="0"/>
                  <a:t> </a:t>
                </a:r>
                <a:r>
                  <a:rPr lang="en-AU" dirty="0"/>
                  <a:t>how many of the correct (e.g. true) examples were correctly predicted by the learner </a:t>
                </a:r>
                <a:endParaRPr lang="en-GB" dirty="0"/>
              </a:p>
              <a:p>
                <a:r>
                  <a:rPr lang="en-GB" dirty="0"/>
                  <a:t> </a:t>
                </a:r>
                <a:r>
                  <a:rPr lang="en-GB" b="1" i="0">
                    <a:latin typeface="Cambria Math" panose="02040503050406030204" pitchFamily="18" charset="0"/>
                  </a:rPr>
                  <a:t>𝑭</a:t>
                </a:r>
                <a:r>
                  <a:rPr lang="en-AU" sz="2800" b="1" i="0">
                    <a:latin typeface="Cambria Math" panose="02040503050406030204" pitchFamily="18" charset="0"/>
                  </a:rPr>
                  <a:t>_</a:t>
                </a:r>
                <a:r>
                  <a:rPr lang="en-GB" b="1" i="0">
                    <a:latin typeface="Cambria Math" panose="02040503050406030204" pitchFamily="18" charset="0"/>
                  </a:rPr>
                  <a:t>𝟏=𝟐𝑷𝑹</a:t>
                </a:r>
                <a:r>
                  <a:rPr lang="en-AU" sz="2800" b="1" i="0">
                    <a:latin typeface="Cambria Math" panose="02040503050406030204" pitchFamily="18" charset="0"/>
                  </a:rPr>
                  <a:t>/(</a:t>
                </a:r>
                <a:r>
                  <a:rPr lang="en-GB" b="1" i="0">
                    <a:latin typeface="Cambria Math" panose="02040503050406030204" pitchFamily="18" charset="0"/>
                  </a:rPr>
                  <a:t>𝑷+𝑹</a:t>
                </a:r>
                <a:r>
                  <a:rPr lang="en-AU" sz="2800" b="1" i="0">
                    <a:latin typeface="Cambria Math" panose="02040503050406030204" pitchFamily="18" charset="0"/>
                  </a:rPr>
                  <a:t>)</a:t>
                </a:r>
                <a:r>
                  <a:rPr lang="en-AU" i="0">
                    <a:latin typeface="Cambria Math" panose="02040503050406030204" pitchFamily="18" charset="0"/>
                  </a:rPr>
                  <a:t>:</a:t>
                </a:r>
                <a:r>
                  <a:rPr lang="en-AU" dirty="0">
                    <a:latin typeface="Times New Roman" panose="02020603050405020304" pitchFamily="18" charset="0"/>
                    <a:ea typeface="SimSun" panose="02010600030101010101" pitchFamily="2" charset="-122"/>
                  </a:rPr>
                  <a:t> </a:t>
                </a:r>
                <a:r>
                  <a:rPr lang="en-AU" dirty="0"/>
                  <a:t>mean of Precision and Recall; to maximize F1, the learner needs to have simultaneously a high Precision and a high Recall</a:t>
                </a:r>
                <a:endParaRPr lang="en-AU" dirty="0">
                  <a:latin typeface="Times New Roman" panose="02020603050405020304" pitchFamily="18" charset="0"/>
                  <a:ea typeface="SimSun" panose="02010600030101010101" pitchFamily="2" charset="-122"/>
                </a:endParaRPr>
              </a:p>
              <a:p>
                <a:endParaRPr lang="en-AU" dirty="0"/>
              </a:p>
            </p:txBody>
          </p:sp>
        </mc:Fallback>
      </mc:AlternateContent>
      <p:sp>
        <p:nvSpPr>
          <p:cNvPr id="4" name="Slide Number Placeholder 3"/>
          <p:cNvSpPr>
            <a:spLocks noGrp="1"/>
          </p:cNvSpPr>
          <p:nvPr>
            <p:ph type="sldNum" sz="quarter" idx="10"/>
          </p:nvPr>
        </p:nvSpPr>
        <p:spPr/>
        <p:txBody>
          <a:bodyPr/>
          <a:lstStyle/>
          <a:p>
            <a:fld id="{360F3A0D-3CE4-694C-BCE4-9858FF52EDEE}" type="slidenum">
              <a:rPr lang="en-US" smtClean="0"/>
              <a:t>23</a:t>
            </a:fld>
            <a:endParaRPr lang="en-US"/>
          </a:p>
        </p:txBody>
      </p:sp>
    </p:spTree>
    <p:extLst>
      <p:ext uri="{BB962C8B-B14F-4D97-AF65-F5344CB8AC3E}">
        <p14:creationId xmlns:p14="http://schemas.microsoft.com/office/powerpoint/2010/main" val="1168354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Key Messages:</a:t>
            </a:r>
          </a:p>
          <a:p>
            <a:pPr lvl="0"/>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Early Bird registration now open, go to website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Exciting technical tour and demo program being finalised, including pre and post technical tour options to Cairns in Far North Queensland before the conference, and to the Gold Coast after the conference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Preliminary program now available on the website, great line-up of Australian and international speakers already confirmed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Review of abstract submissions is nearing completion, with Notification Letters expected in the next couple of weeks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In keeping with tradition, speakers will be offered discounted speaker rate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Sponsorship and exhibition opportunities are still available, go visit the ITS Australia stand in the exhibition (Stand #73) and speak to the team about securing your spot, places are selling fast!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Fully engaged planning committee representing Government across all levels, industry and academia</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Of course, exciting social functions as expected with an ITS Australia event.</a:t>
            </a:r>
          </a:p>
          <a:p>
            <a:endParaRPr lang="en-AU" dirty="0"/>
          </a:p>
        </p:txBody>
      </p:sp>
      <p:sp>
        <p:nvSpPr>
          <p:cNvPr id="4" name="Slide Number Placeholder 3"/>
          <p:cNvSpPr>
            <a:spLocks noGrp="1"/>
          </p:cNvSpPr>
          <p:nvPr>
            <p:ph type="sldNum" sz="quarter" idx="5"/>
          </p:nvPr>
        </p:nvSpPr>
        <p:spPr/>
        <p:txBody>
          <a:bodyPr/>
          <a:lstStyle/>
          <a:p>
            <a:fld id="{A997E70A-B201-483A-94F9-DF5CF94D9ACD}" type="slidenum">
              <a:rPr lang="en-AU" smtClean="0"/>
              <a:t>25</a:t>
            </a:fld>
            <a:endParaRPr lang="en-AU"/>
          </a:p>
        </p:txBody>
      </p:sp>
    </p:spTree>
    <p:extLst>
      <p:ext uri="{BB962C8B-B14F-4D97-AF65-F5344CB8AC3E}">
        <p14:creationId xmlns:p14="http://schemas.microsoft.com/office/powerpoint/2010/main" val="290487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4</a:t>
            </a:fld>
            <a:endParaRPr lang="en-US"/>
          </a:p>
        </p:txBody>
      </p:sp>
    </p:spTree>
    <p:extLst>
      <p:ext uri="{BB962C8B-B14F-4D97-AF65-F5344CB8AC3E}">
        <p14:creationId xmlns:p14="http://schemas.microsoft.com/office/powerpoint/2010/main" val="160335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5</a:t>
            </a:fld>
            <a:endParaRPr lang="en-US"/>
          </a:p>
        </p:txBody>
      </p:sp>
    </p:spTree>
    <p:extLst>
      <p:ext uri="{BB962C8B-B14F-4D97-AF65-F5344CB8AC3E}">
        <p14:creationId xmlns:p14="http://schemas.microsoft.com/office/powerpoint/2010/main" val="25119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6</a:t>
            </a:fld>
            <a:endParaRPr lang="en-US"/>
          </a:p>
        </p:txBody>
      </p:sp>
    </p:spTree>
    <p:extLst>
      <p:ext uri="{BB962C8B-B14F-4D97-AF65-F5344CB8AC3E}">
        <p14:creationId xmlns:p14="http://schemas.microsoft.com/office/powerpoint/2010/main" val="3287773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7</a:t>
            </a:fld>
            <a:endParaRPr lang="en-US"/>
          </a:p>
        </p:txBody>
      </p:sp>
    </p:spTree>
    <p:extLst>
      <p:ext uri="{BB962C8B-B14F-4D97-AF65-F5344CB8AC3E}">
        <p14:creationId xmlns:p14="http://schemas.microsoft.com/office/powerpoint/2010/main" val="274398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8</a:t>
            </a:fld>
            <a:endParaRPr lang="en-US"/>
          </a:p>
        </p:txBody>
      </p:sp>
    </p:spTree>
    <p:extLst>
      <p:ext uri="{BB962C8B-B14F-4D97-AF65-F5344CB8AC3E}">
        <p14:creationId xmlns:p14="http://schemas.microsoft.com/office/powerpoint/2010/main" val="866287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9</a:t>
            </a:fld>
            <a:endParaRPr lang="en-US"/>
          </a:p>
        </p:txBody>
      </p:sp>
    </p:spTree>
    <p:extLst>
      <p:ext uri="{BB962C8B-B14F-4D97-AF65-F5344CB8AC3E}">
        <p14:creationId xmlns:p14="http://schemas.microsoft.com/office/powerpoint/2010/main" val="427240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60F3A0D-3CE4-694C-BCE4-9858FF52EDEE}" type="slidenum">
              <a:rPr lang="en-US" smtClean="0"/>
              <a:t>10</a:t>
            </a:fld>
            <a:endParaRPr lang="en-US"/>
          </a:p>
        </p:txBody>
      </p:sp>
    </p:spTree>
    <p:extLst>
      <p:ext uri="{BB962C8B-B14F-4D97-AF65-F5344CB8AC3E}">
        <p14:creationId xmlns:p14="http://schemas.microsoft.com/office/powerpoint/2010/main" val="3601603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1.jpg"/><Relationship Id="rId5" Type="http://schemas.openxmlformats.org/officeDocument/2006/relationships/image" Target="../media/image6.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3854" t="10813" r="3922" b="11805"/>
          <a:stretch/>
        </p:blipFill>
        <p:spPr>
          <a:xfrm>
            <a:off x="8805545" y="6081395"/>
            <a:ext cx="1998889" cy="594360"/>
          </a:xfrm>
          <a:prstGeom prst="rect">
            <a:avLst/>
          </a:prstGeom>
        </p:spPr>
      </p:pic>
      <p:sp>
        <p:nvSpPr>
          <p:cNvPr id="3" name="Date Placeholder 2"/>
          <p:cNvSpPr>
            <a:spLocks noGrp="1"/>
          </p:cNvSpPr>
          <p:nvPr>
            <p:ph type="dt" sz="half" idx="10"/>
          </p:nvPr>
        </p:nvSpPr>
        <p:spPr/>
        <p:txBody>
          <a:bodyPr/>
          <a:lstStyle/>
          <a:p>
            <a:fld id="{513C8BD9-11E0-413E-B592-E288152EE6CE}" type="datetime1">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295486-FB11-624E-BD4D-79BE8E168F8B}" type="slidenum">
              <a:rPr lang="en-US" smtClean="0"/>
              <a:t>‹#›</a:t>
            </a:fld>
            <a:endParaRPr lang="en-US"/>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12528" y="6059170"/>
            <a:ext cx="1063546" cy="59436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86455" y="143658"/>
            <a:ext cx="5419090" cy="2538416"/>
          </a:xfrm>
          <a:prstGeom prst="rect">
            <a:avLst/>
          </a:prstGeom>
        </p:spPr>
      </p:pic>
      <p:sp>
        <p:nvSpPr>
          <p:cNvPr id="9" name="TextBox 8"/>
          <p:cNvSpPr txBox="1"/>
          <p:nvPr userDrawn="1"/>
        </p:nvSpPr>
        <p:spPr>
          <a:xfrm>
            <a:off x="628967" y="6315432"/>
            <a:ext cx="5667375" cy="369332"/>
          </a:xfrm>
          <a:prstGeom prst="rect">
            <a:avLst/>
          </a:prstGeom>
          <a:noFill/>
        </p:spPr>
        <p:txBody>
          <a:bodyPr wrap="square" rtlCol="0">
            <a:spAutoFit/>
          </a:bodyPr>
          <a:lstStyle/>
          <a:p>
            <a:r>
              <a:rPr lang="en-US" b="1" dirty="0">
                <a:solidFill>
                  <a:schemeClr val="bg1"/>
                </a:solidFill>
                <a:latin typeface="Fira Sans" panose="020B0503050000020004" pitchFamily="34" charset="0"/>
                <a:ea typeface="Fira Sans" panose="020B0503050000020004" pitchFamily="34" charset="0"/>
              </a:rPr>
              <a:t>www.itsworldcongress2019.com   |   #ITSWC19</a:t>
            </a:r>
            <a:endParaRPr lang="en-SG" b="1" dirty="0">
              <a:solidFill>
                <a:schemeClr val="bg1"/>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776470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0514012" cy="1206347"/>
          </a:xfrm>
        </p:spPr>
        <p:txBody>
          <a:bodyPr anchor="ctr"/>
          <a:lstStyle>
            <a:lvl1pPr>
              <a:defRPr sz="3200">
                <a:latin typeface="+mj-lt"/>
              </a:defRPr>
            </a:lvl1pPr>
          </a:lstStyle>
          <a:p>
            <a:r>
              <a:rPr lang="en-US" dirty="0"/>
              <a:t>Click to edit master title style</a:t>
            </a:r>
          </a:p>
        </p:txBody>
      </p:sp>
      <p:sp>
        <p:nvSpPr>
          <p:cNvPr id="3" name="Picture Placeholder 2"/>
          <p:cNvSpPr>
            <a:spLocks noGrp="1"/>
          </p:cNvSpPr>
          <p:nvPr>
            <p:ph type="pic" idx="1"/>
          </p:nvPr>
        </p:nvSpPr>
        <p:spPr>
          <a:xfrm>
            <a:off x="838201" y="2126255"/>
            <a:ext cx="3330766" cy="25448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74ECD528-E86A-4462-A2BA-F719DDD53FF8}"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95486-FB11-624E-BD4D-79BE8E168F8B}" type="slidenum">
              <a:rPr lang="en-US" smtClean="0"/>
              <a:t>‹#›</a:t>
            </a:fld>
            <a:endParaRPr lang="en-US"/>
          </a:p>
        </p:txBody>
      </p:sp>
      <p:sp>
        <p:nvSpPr>
          <p:cNvPr id="10" name="Content Placeholder 2"/>
          <p:cNvSpPr>
            <a:spLocks noGrp="1"/>
          </p:cNvSpPr>
          <p:nvPr>
            <p:ph idx="15"/>
          </p:nvPr>
        </p:nvSpPr>
        <p:spPr>
          <a:xfrm>
            <a:off x="838200" y="4759286"/>
            <a:ext cx="3330766" cy="1366091"/>
          </a:xfrm>
        </p:spPr>
        <p:txBody>
          <a:bodyPr>
            <a:normAutofit/>
          </a:bodyPr>
          <a:lstStyle>
            <a:lvl1pPr marL="0" indent="0">
              <a:buNone/>
              <a:defRPr sz="1400">
                <a:latin typeface="+mn-lt"/>
              </a:defRPr>
            </a:lvl1pPr>
            <a:lvl2pPr marL="457200" indent="0">
              <a:buNone/>
              <a:defRPr sz="1200">
                <a:latin typeface="+mn-lt"/>
              </a:defRPr>
            </a:lvl2pPr>
            <a:lvl3pPr marL="914400" indent="0">
              <a:buNone/>
              <a:defRPr sz="1100">
                <a:latin typeface="+mn-lt"/>
              </a:defRPr>
            </a:lvl3pPr>
            <a:lvl4pPr marL="1371600" indent="0">
              <a:buNone/>
              <a:defRPr sz="1050">
                <a:latin typeface="+mn-lt"/>
              </a:defRPr>
            </a:lvl4pPr>
            <a:lvl5pPr marL="1828800" indent="0">
              <a:buNone/>
              <a:defRPr sz="105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6"/>
          </p:nvPr>
        </p:nvSpPr>
        <p:spPr>
          <a:xfrm>
            <a:off x="4430617" y="4759286"/>
            <a:ext cx="3330766" cy="1366091"/>
          </a:xfrm>
        </p:spPr>
        <p:txBody>
          <a:bodyPr>
            <a:normAutofit/>
          </a:bodyPr>
          <a:lstStyle>
            <a:lvl1pPr marL="0" indent="0">
              <a:buNone/>
              <a:defRPr sz="1400">
                <a:latin typeface="+mn-lt"/>
              </a:defRPr>
            </a:lvl1pPr>
            <a:lvl2pPr marL="457200" indent="0">
              <a:buNone/>
              <a:defRPr sz="1200">
                <a:latin typeface="+mn-lt"/>
              </a:defRPr>
            </a:lvl2pPr>
            <a:lvl3pPr marL="914400" indent="0">
              <a:buNone/>
              <a:defRPr sz="1100">
                <a:latin typeface="+mn-lt"/>
              </a:defRPr>
            </a:lvl3pPr>
            <a:lvl4pPr marL="1371600" indent="0">
              <a:buNone/>
              <a:defRPr sz="1050">
                <a:latin typeface="+mn-lt"/>
              </a:defRPr>
            </a:lvl4pPr>
            <a:lvl5pPr marL="1828800" indent="0">
              <a:buNone/>
              <a:defRPr sz="105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7"/>
          </p:nvPr>
        </p:nvSpPr>
        <p:spPr>
          <a:xfrm>
            <a:off x="8023034" y="4759286"/>
            <a:ext cx="3330766" cy="1366091"/>
          </a:xfrm>
        </p:spPr>
        <p:txBody>
          <a:bodyPr>
            <a:normAutofit/>
          </a:bodyPr>
          <a:lstStyle>
            <a:lvl1pPr marL="0" indent="0">
              <a:buNone/>
              <a:defRPr sz="1400">
                <a:latin typeface="+mn-lt"/>
              </a:defRPr>
            </a:lvl1pPr>
            <a:lvl2pPr marL="457200" indent="0">
              <a:buNone/>
              <a:defRPr sz="1200">
                <a:latin typeface="+mn-lt"/>
              </a:defRPr>
            </a:lvl2pPr>
            <a:lvl3pPr marL="914400" indent="0">
              <a:buNone/>
              <a:defRPr sz="1100">
                <a:latin typeface="+mn-lt"/>
              </a:defRPr>
            </a:lvl3pPr>
            <a:lvl4pPr marL="1371600" indent="0">
              <a:buNone/>
              <a:defRPr sz="1050">
                <a:latin typeface="+mn-lt"/>
              </a:defRPr>
            </a:lvl4pPr>
            <a:lvl5pPr marL="1828800" indent="0">
              <a:buNone/>
              <a:defRPr sz="105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
          <p:cNvSpPr>
            <a:spLocks noGrp="1"/>
          </p:cNvSpPr>
          <p:nvPr>
            <p:ph type="pic" idx="18"/>
          </p:nvPr>
        </p:nvSpPr>
        <p:spPr>
          <a:xfrm>
            <a:off x="4430617" y="2126255"/>
            <a:ext cx="3330766" cy="25448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Picture Placeholder 2"/>
          <p:cNvSpPr>
            <a:spLocks noGrp="1"/>
          </p:cNvSpPr>
          <p:nvPr>
            <p:ph type="pic" idx="19"/>
          </p:nvPr>
        </p:nvSpPr>
        <p:spPr>
          <a:xfrm>
            <a:off x="8023034" y="2126255"/>
            <a:ext cx="3330766" cy="25448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0514012" cy="1206347"/>
          </a:xfrm>
        </p:spPr>
        <p:txBody>
          <a:bodyPr anchor="ctr"/>
          <a:lstStyle>
            <a:lvl1pPr>
              <a:defRPr sz="3200">
                <a:latin typeface="+mj-lt"/>
              </a:defRPr>
            </a:lvl1pPr>
          </a:lstStyle>
          <a:p>
            <a:r>
              <a:rPr lang="en-US" dirty="0"/>
              <a:t>Click to edit master title style</a:t>
            </a:r>
          </a:p>
        </p:txBody>
      </p:sp>
      <p:sp>
        <p:nvSpPr>
          <p:cNvPr id="3" name="Picture Placeholder 2"/>
          <p:cNvSpPr>
            <a:spLocks noGrp="1"/>
          </p:cNvSpPr>
          <p:nvPr>
            <p:ph type="pic" idx="1"/>
          </p:nvPr>
        </p:nvSpPr>
        <p:spPr>
          <a:xfrm>
            <a:off x="838201" y="2126255"/>
            <a:ext cx="2431972" cy="25448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ABB97D4E-7EB0-4465-B89F-C26E387FED79}"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95486-FB11-624E-BD4D-79BE8E168F8B}" type="slidenum">
              <a:rPr lang="en-US" smtClean="0"/>
              <a:t>‹#›</a:t>
            </a:fld>
            <a:endParaRPr lang="en-US"/>
          </a:p>
        </p:txBody>
      </p:sp>
      <p:sp>
        <p:nvSpPr>
          <p:cNvPr id="10" name="Content Placeholder 2"/>
          <p:cNvSpPr>
            <a:spLocks noGrp="1"/>
          </p:cNvSpPr>
          <p:nvPr>
            <p:ph idx="15"/>
          </p:nvPr>
        </p:nvSpPr>
        <p:spPr>
          <a:xfrm>
            <a:off x="838200" y="4759286"/>
            <a:ext cx="2431972" cy="1366091"/>
          </a:xfrm>
        </p:spPr>
        <p:txBody>
          <a:bodyPr>
            <a:normAutofit/>
          </a:bodyPr>
          <a:lstStyle>
            <a:lvl1pPr marL="0" indent="0">
              <a:buNone/>
              <a:defRPr sz="1400">
                <a:latin typeface="+mn-lt"/>
              </a:defRPr>
            </a:lvl1pPr>
            <a:lvl2pPr marL="457200" indent="0">
              <a:buNone/>
              <a:defRPr sz="1200">
                <a:latin typeface="+mn-lt"/>
              </a:defRPr>
            </a:lvl2pPr>
            <a:lvl3pPr marL="914400" indent="0">
              <a:buNone/>
              <a:defRPr sz="1100">
                <a:latin typeface="+mn-lt"/>
              </a:defRPr>
            </a:lvl3pPr>
            <a:lvl4pPr marL="1371600" indent="0">
              <a:buNone/>
              <a:defRPr sz="1050">
                <a:latin typeface="+mn-lt"/>
              </a:defRPr>
            </a:lvl4pPr>
            <a:lvl5pPr marL="1828800" indent="0">
              <a:buNone/>
              <a:defRPr sz="105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2"/>
          </p:nvPr>
        </p:nvSpPr>
        <p:spPr>
          <a:xfrm>
            <a:off x="3534578" y="4759286"/>
            <a:ext cx="2431972" cy="1366091"/>
          </a:xfrm>
        </p:spPr>
        <p:txBody>
          <a:bodyPr>
            <a:normAutofit/>
          </a:bodyPr>
          <a:lstStyle>
            <a:lvl1pPr marL="0" indent="0">
              <a:buNone/>
              <a:defRPr sz="1400">
                <a:latin typeface="+mn-lt"/>
              </a:defRPr>
            </a:lvl1pPr>
            <a:lvl2pPr marL="457200" indent="0">
              <a:buNone/>
              <a:defRPr sz="1200">
                <a:latin typeface="+mn-lt"/>
              </a:defRPr>
            </a:lvl2pPr>
            <a:lvl3pPr marL="914400" indent="0">
              <a:buNone/>
              <a:defRPr sz="1100">
                <a:latin typeface="+mn-lt"/>
              </a:defRPr>
            </a:lvl3pPr>
            <a:lvl4pPr marL="1371600" indent="0">
              <a:buNone/>
              <a:defRPr sz="1050">
                <a:latin typeface="+mn-lt"/>
              </a:defRPr>
            </a:lvl4pPr>
            <a:lvl5pPr marL="1828800" indent="0">
              <a:buNone/>
              <a:defRPr sz="105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idx="23"/>
          </p:nvPr>
        </p:nvSpPr>
        <p:spPr>
          <a:xfrm>
            <a:off x="6234628" y="4759286"/>
            <a:ext cx="2431972" cy="1366091"/>
          </a:xfrm>
        </p:spPr>
        <p:txBody>
          <a:bodyPr>
            <a:normAutofit/>
          </a:bodyPr>
          <a:lstStyle>
            <a:lvl1pPr marL="0" indent="0">
              <a:buNone/>
              <a:defRPr sz="1400">
                <a:latin typeface="+mn-lt"/>
              </a:defRPr>
            </a:lvl1pPr>
            <a:lvl2pPr marL="457200" indent="0">
              <a:buNone/>
              <a:defRPr sz="1200">
                <a:latin typeface="+mn-lt"/>
              </a:defRPr>
            </a:lvl2pPr>
            <a:lvl3pPr marL="914400" indent="0">
              <a:buNone/>
              <a:defRPr sz="1100">
                <a:latin typeface="+mn-lt"/>
              </a:defRPr>
            </a:lvl3pPr>
            <a:lvl4pPr marL="1371600" indent="0">
              <a:buNone/>
              <a:defRPr sz="1050">
                <a:latin typeface="+mn-lt"/>
              </a:defRPr>
            </a:lvl4pPr>
            <a:lvl5pPr marL="1828800" indent="0">
              <a:buNone/>
              <a:defRPr sz="105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idx="24"/>
          </p:nvPr>
        </p:nvSpPr>
        <p:spPr>
          <a:xfrm>
            <a:off x="8922745" y="4759286"/>
            <a:ext cx="2431972" cy="1366091"/>
          </a:xfrm>
        </p:spPr>
        <p:txBody>
          <a:bodyPr>
            <a:normAutofit/>
          </a:bodyPr>
          <a:lstStyle>
            <a:lvl1pPr marL="0" indent="0">
              <a:buNone/>
              <a:defRPr sz="1400">
                <a:latin typeface="+mn-lt"/>
              </a:defRPr>
            </a:lvl1pPr>
            <a:lvl2pPr marL="457200" indent="0">
              <a:buNone/>
              <a:defRPr sz="1200">
                <a:latin typeface="+mn-lt"/>
              </a:defRPr>
            </a:lvl2pPr>
            <a:lvl3pPr marL="914400" indent="0">
              <a:buNone/>
              <a:defRPr sz="1100">
                <a:latin typeface="+mn-lt"/>
              </a:defRPr>
            </a:lvl3pPr>
            <a:lvl4pPr marL="1371600" indent="0">
              <a:buNone/>
              <a:defRPr sz="1050">
                <a:latin typeface="+mn-lt"/>
              </a:defRPr>
            </a:lvl4pPr>
            <a:lvl5pPr marL="1828800" indent="0">
              <a:buNone/>
              <a:defRPr sz="105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Picture Placeholder 2"/>
          <p:cNvSpPr>
            <a:spLocks noGrp="1"/>
          </p:cNvSpPr>
          <p:nvPr>
            <p:ph type="pic" idx="25"/>
          </p:nvPr>
        </p:nvSpPr>
        <p:spPr>
          <a:xfrm>
            <a:off x="3534578" y="2126255"/>
            <a:ext cx="2431972" cy="25448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Picture Placeholder 2"/>
          <p:cNvSpPr>
            <a:spLocks noGrp="1"/>
          </p:cNvSpPr>
          <p:nvPr>
            <p:ph type="pic" idx="26"/>
          </p:nvPr>
        </p:nvSpPr>
        <p:spPr>
          <a:xfrm>
            <a:off x="6234628" y="2126255"/>
            <a:ext cx="2431972" cy="25448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4" name="Picture Placeholder 2"/>
          <p:cNvSpPr>
            <a:spLocks noGrp="1"/>
          </p:cNvSpPr>
          <p:nvPr>
            <p:ph type="pic" idx="27"/>
          </p:nvPr>
        </p:nvSpPr>
        <p:spPr>
          <a:xfrm>
            <a:off x="8934678" y="2126255"/>
            <a:ext cx="2431972" cy="25448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9276" y="0"/>
            <a:ext cx="6132723" cy="6857999"/>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fld id="{2606E343-91B2-4F38-8175-C14814B34A98}"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95486-FB11-624E-BD4D-79BE8E168F8B}" type="slidenum">
              <a:rPr lang="en-US" smtClean="0"/>
              <a:t>‹#›</a:t>
            </a:fld>
            <a:endParaRPr lang="en-US"/>
          </a:p>
        </p:txBody>
      </p:sp>
      <p:sp>
        <p:nvSpPr>
          <p:cNvPr id="8" name="Content Placeholder 2"/>
          <p:cNvSpPr>
            <a:spLocks noGrp="1"/>
          </p:cNvSpPr>
          <p:nvPr>
            <p:ph idx="13"/>
          </p:nvPr>
        </p:nvSpPr>
        <p:spPr>
          <a:xfrm>
            <a:off x="838200" y="2126255"/>
            <a:ext cx="4978706" cy="3999123"/>
          </a:xfrm>
        </p:spPr>
        <p:txBody>
          <a:bodyPr>
            <a:normAutofit/>
          </a:bodyPr>
          <a:lstStyle>
            <a:lvl1pPr marL="0" indent="0">
              <a:lnSpc>
                <a:spcPct val="100000"/>
              </a:lnSpc>
              <a:spcBef>
                <a:spcPts val="0"/>
              </a:spcBef>
              <a:spcAft>
                <a:spcPts val="600"/>
              </a:spcAft>
              <a:buNone/>
              <a:defRPr sz="2400">
                <a:latin typeface="+mn-lt"/>
              </a:defRPr>
            </a:lvl1pPr>
            <a:lvl2pPr marL="457200" indent="0">
              <a:lnSpc>
                <a:spcPct val="100000"/>
              </a:lnSpc>
              <a:spcBef>
                <a:spcPts val="0"/>
              </a:spcBef>
              <a:spcAft>
                <a:spcPts val="600"/>
              </a:spcAft>
              <a:buNone/>
              <a:defRPr sz="2400">
                <a:latin typeface="+mn-lt"/>
              </a:defRPr>
            </a:lvl2pPr>
            <a:lvl3pPr marL="914400" indent="0">
              <a:lnSpc>
                <a:spcPct val="100000"/>
              </a:lnSpc>
              <a:spcBef>
                <a:spcPts val="0"/>
              </a:spcBef>
              <a:spcAft>
                <a:spcPts val="600"/>
              </a:spcAft>
              <a:buNone/>
              <a:defRPr sz="2400">
                <a:latin typeface="+mn-lt"/>
              </a:defRPr>
            </a:lvl3pPr>
            <a:lvl4pPr marL="1371600" indent="0">
              <a:lnSpc>
                <a:spcPct val="100000"/>
              </a:lnSpc>
              <a:spcBef>
                <a:spcPts val="0"/>
              </a:spcBef>
              <a:spcAft>
                <a:spcPts val="600"/>
              </a:spcAft>
              <a:buNone/>
              <a:defRPr sz="2400">
                <a:latin typeface="+mn-lt"/>
              </a:defRPr>
            </a:lvl4pPr>
            <a:lvl5pPr marL="1828800" indent="0">
              <a:lnSpc>
                <a:spcPct val="100000"/>
              </a:lnSpc>
              <a:spcBef>
                <a:spcPts val="0"/>
              </a:spcBef>
              <a:spcAft>
                <a:spcPts val="600"/>
              </a:spcAft>
              <a:buNone/>
              <a:defRPr sz="24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839788" y="457200"/>
            <a:ext cx="4977118" cy="1206347"/>
          </a:xfrm>
        </p:spPr>
        <p:txBody>
          <a:bodyPr anchor="ctr"/>
          <a:lstStyle>
            <a:lvl1pPr>
              <a:defRPr sz="3200">
                <a:latin typeface="+mj-lt"/>
              </a:defRPr>
            </a:lvl1pPr>
          </a:lstStyle>
          <a:p>
            <a:r>
              <a:rPr lang="en-US" dirty="0"/>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4977118" cy="1206347"/>
          </a:xfrm>
        </p:spPr>
        <p:txBody>
          <a:bodyPr anchor="ctr"/>
          <a:lstStyle>
            <a:lvl1pPr>
              <a:defRPr sz="3200">
                <a:latin typeface="+mj-lt"/>
              </a:defRPr>
            </a:lvl1pPr>
          </a:lstStyle>
          <a:p>
            <a:r>
              <a:rPr lang="en-US" dirty="0"/>
              <a:t>Click to edit master title style</a:t>
            </a:r>
          </a:p>
        </p:txBody>
      </p:sp>
      <p:sp>
        <p:nvSpPr>
          <p:cNvPr id="3" name="Picture Placeholder 2"/>
          <p:cNvSpPr>
            <a:spLocks noGrp="1"/>
          </p:cNvSpPr>
          <p:nvPr>
            <p:ph type="pic" idx="1"/>
          </p:nvPr>
        </p:nvSpPr>
        <p:spPr>
          <a:xfrm>
            <a:off x="6059276" y="1"/>
            <a:ext cx="6132723" cy="344828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F5D10B83-D389-4FD0-9D12-E87F4A1C6118}"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95486-FB11-624E-BD4D-79BE8E168F8B}" type="slidenum">
              <a:rPr lang="en-US" smtClean="0"/>
              <a:t>‹#›</a:t>
            </a:fld>
            <a:endParaRPr lang="en-US"/>
          </a:p>
        </p:txBody>
      </p:sp>
      <p:sp>
        <p:nvSpPr>
          <p:cNvPr id="9" name="Content Placeholder 2"/>
          <p:cNvSpPr>
            <a:spLocks noGrp="1"/>
          </p:cNvSpPr>
          <p:nvPr>
            <p:ph idx="14"/>
          </p:nvPr>
        </p:nvSpPr>
        <p:spPr>
          <a:xfrm>
            <a:off x="6059276" y="3448281"/>
            <a:ext cx="6132723" cy="3409719"/>
          </a:xfrm>
          <a:solidFill>
            <a:schemeClr val="bg1">
              <a:lumMod val="65000"/>
            </a:schemeClr>
          </a:solidFill>
        </p:spPr>
        <p:txBody>
          <a:bodyPr anchor="ctr">
            <a:normAutofit/>
          </a:bodyPr>
          <a:lstStyle>
            <a:lvl1pPr marL="0" indent="0" algn="ctr">
              <a:buNone/>
              <a:defRPr sz="1800">
                <a:solidFill>
                  <a:schemeClr val="bg1"/>
                </a:solidFill>
                <a:latin typeface="+mn-lt"/>
              </a:defRPr>
            </a:lvl1pPr>
            <a:lvl2pPr marL="457200" indent="0" algn="ctr">
              <a:buNone/>
              <a:defRPr sz="1600">
                <a:solidFill>
                  <a:schemeClr val="bg1"/>
                </a:solidFill>
                <a:latin typeface="+mn-lt"/>
              </a:defRPr>
            </a:lvl2pPr>
            <a:lvl3pPr marL="914400" indent="0" algn="ctr">
              <a:buNone/>
              <a:defRPr sz="1400">
                <a:solidFill>
                  <a:schemeClr val="bg1"/>
                </a:solidFill>
                <a:latin typeface="+mn-lt"/>
              </a:defRPr>
            </a:lvl3pPr>
            <a:lvl4pPr marL="1371600" indent="0" algn="ctr">
              <a:buNone/>
              <a:defRPr sz="1200">
                <a:solidFill>
                  <a:schemeClr val="bg1"/>
                </a:solidFill>
                <a:latin typeface="+mn-lt"/>
              </a:defRPr>
            </a:lvl4pPr>
            <a:lvl5pPr marL="1828800" indent="0" algn="ctr">
              <a:buNone/>
              <a:defRPr sz="1200">
                <a:solidFill>
                  <a:schemeClr val="bg1"/>
                </a:solidFill>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838200" y="2126255"/>
            <a:ext cx="4978706" cy="3999123"/>
          </a:xfrm>
        </p:spPr>
        <p:txBody>
          <a:bodyPr>
            <a:normAutofit/>
          </a:bodyPr>
          <a:lstStyle>
            <a:lvl1pPr marL="0" indent="0">
              <a:lnSpc>
                <a:spcPct val="100000"/>
              </a:lnSpc>
              <a:spcBef>
                <a:spcPts val="0"/>
              </a:spcBef>
              <a:spcAft>
                <a:spcPts val="600"/>
              </a:spcAft>
              <a:buNone/>
              <a:defRPr sz="2400">
                <a:latin typeface="+mn-lt"/>
              </a:defRPr>
            </a:lvl1pPr>
            <a:lvl2pPr marL="457200" indent="0">
              <a:lnSpc>
                <a:spcPct val="100000"/>
              </a:lnSpc>
              <a:spcBef>
                <a:spcPts val="0"/>
              </a:spcBef>
              <a:spcAft>
                <a:spcPts val="600"/>
              </a:spcAft>
              <a:buNone/>
              <a:defRPr sz="2400">
                <a:latin typeface="+mn-lt"/>
              </a:defRPr>
            </a:lvl2pPr>
            <a:lvl3pPr marL="914400" indent="0">
              <a:lnSpc>
                <a:spcPct val="100000"/>
              </a:lnSpc>
              <a:spcBef>
                <a:spcPts val="0"/>
              </a:spcBef>
              <a:spcAft>
                <a:spcPts val="600"/>
              </a:spcAft>
              <a:buNone/>
              <a:defRPr sz="2400">
                <a:latin typeface="+mn-lt"/>
              </a:defRPr>
            </a:lvl3pPr>
            <a:lvl4pPr marL="1371600" indent="0">
              <a:lnSpc>
                <a:spcPct val="100000"/>
              </a:lnSpc>
              <a:spcBef>
                <a:spcPts val="0"/>
              </a:spcBef>
              <a:spcAft>
                <a:spcPts val="600"/>
              </a:spcAft>
              <a:buNone/>
              <a:defRPr sz="2400">
                <a:latin typeface="+mn-lt"/>
              </a:defRPr>
            </a:lvl4pPr>
            <a:lvl5pPr marL="1828800" indent="0">
              <a:lnSpc>
                <a:spcPct val="100000"/>
              </a:lnSpc>
              <a:spcBef>
                <a:spcPts val="0"/>
              </a:spcBef>
              <a:spcAft>
                <a:spcPts val="600"/>
              </a:spcAft>
              <a:buNone/>
              <a:defRPr sz="24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6682" y="457200"/>
            <a:ext cx="4977118" cy="1206347"/>
          </a:xfrm>
        </p:spPr>
        <p:txBody>
          <a:bodyPr anchor="ctr"/>
          <a:lstStyle>
            <a:lvl1pPr>
              <a:defRPr sz="3200">
                <a:latin typeface="+mj-lt"/>
              </a:defRPr>
            </a:lvl1pPr>
          </a:lstStyle>
          <a:p>
            <a:r>
              <a:rPr lang="en-US" dirty="0"/>
              <a:t>Click to edit master title style</a:t>
            </a:r>
          </a:p>
        </p:txBody>
      </p:sp>
      <p:sp>
        <p:nvSpPr>
          <p:cNvPr id="3" name="Picture Placeholder 2"/>
          <p:cNvSpPr>
            <a:spLocks noGrp="1"/>
          </p:cNvSpPr>
          <p:nvPr>
            <p:ph type="pic" idx="1"/>
          </p:nvPr>
        </p:nvSpPr>
        <p:spPr>
          <a:xfrm>
            <a:off x="0" y="0"/>
            <a:ext cx="6132723" cy="6857999"/>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fld id="{001F6B6B-09CF-4F1B-94F7-0EFBDC64E15B}"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95486-FB11-624E-BD4D-79BE8E168F8B}" type="slidenum">
              <a:rPr lang="en-US" smtClean="0"/>
              <a:t>‹#›</a:t>
            </a:fld>
            <a:endParaRPr lang="en-US"/>
          </a:p>
        </p:txBody>
      </p:sp>
      <p:sp>
        <p:nvSpPr>
          <p:cNvPr id="9" name="Content Placeholder 2"/>
          <p:cNvSpPr>
            <a:spLocks noGrp="1"/>
          </p:cNvSpPr>
          <p:nvPr>
            <p:ph idx="13"/>
          </p:nvPr>
        </p:nvSpPr>
        <p:spPr>
          <a:xfrm>
            <a:off x="6375094" y="2126255"/>
            <a:ext cx="4978706" cy="3999123"/>
          </a:xfrm>
        </p:spPr>
        <p:txBody>
          <a:bodyPr>
            <a:normAutofit/>
          </a:bodyPr>
          <a:lstStyle>
            <a:lvl1pPr marL="0" indent="0">
              <a:lnSpc>
                <a:spcPct val="100000"/>
              </a:lnSpc>
              <a:spcBef>
                <a:spcPts val="0"/>
              </a:spcBef>
              <a:spcAft>
                <a:spcPts val="600"/>
              </a:spcAft>
              <a:buNone/>
              <a:defRPr sz="2400">
                <a:latin typeface="+mn-lt"/>
              </a:defRPr>
            </a:lvl1pPr>
            <a:lvl2pPr marL="457200" indent="0">
              <a:lnSpc>
                <a:spcPct val="100000"/>
              </a:lnSpc>
              <a:spcBef>
                <a:spcPts val="0"/>
              </a:spcBef>
              <a:spcAft>
                <a:spcPts val="600"/>
              </a:spcAft>
              <a:buNone/>
              <a:defRPr sz="2400">
                <a:latin typeface="+mn-lt"/>
              </a:defRPr>
            </a:lvl2pPr>
            <a:lvl3pPr marL="914400" indent="0">
              <a:lnSpc>
                <a:spcPct val="100000"/>
              </a:lnSpc>
              <a:spcBef>
                <a:spcPts val="0"/>
              </a:spcBef>
              <a:spcAft>
                <a:spcPts val="600"/>
              </a:spcAft>
              <a:buNone/>
              <a:defRPr sz="2400">
                <a:latin typeface="+mn-lt"/>
              </a:defRPr>
            </a:lvl3pPr>
            <a:lvl4pPr marL="1371600" indent="0">
              <a:lnSpc>
                <a:spcPct val="100000"/>
              </a:lnSpc>
              <a:spcBef>
                <a:spcPts val="0"/>
              </a:spcBef>
              <a:spcAft>
                <a:spcPts val="600"/>
              </a:spcAft>
              <a:buNone/>
              <a:defRPr sz="2400">
                <a:latin typeface="+mn-lt"/>
              </a:defRPr>
            </a:lvl4pPr>
            <a:lvl5pPr marL="1828800" indent="0">
              <a:lnSpc>
                <a:spcPct val="100000"/>
              </a:lnSpc>
              <a:spcBef>
                <a:spcPts val="0"/>
              </a:spcBef>
              <a:spcAft>
                <a:spcPts val="600"/>
              </a:spcAft>
              <a:buNone/>
              <a:defRPr sz="24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6682" y="457200"/>
            <a:ext cx="4977118" cy="1206347"/>
          </a:xfrm>
        </p:spPr>
        <p:txBody>
          <a:bodyPr anchor="ctr"/>
          <a:lstStyle>
            <a:lvl1pPr>
              <a:defRPr sz="3200">
                <a:latin typeface="+mj-lt"/>
              </a:defRPr>
            </a:lvl1pPr>
          </a:lstStyle>
          <a:p>
            <a:r>
              <a:rPr lang="en-US" dirty="0"/>
              <a:t>Click to edit master title style</a:t>
            </a:r>
          </a:p>
        </p:txBody>
      </p:sp>
      <p:sp>
        <p:nvSpPr>
          <p:cNvPr id="3" name="Picture Placeholder 2"/>
          <p:cNvSpPr>
            <a:spLocks noGrp="1"/>
          </p:cNvSpPr>
          <p:nvPr>
            <p:ph type="pic" idx="1"/>
          </p:nvPr>
        </p:nvSpPr>
        <p:spPr>
          <a:xfrm>
            <a:off x="14689" y="1"/>
            <a:ext cx="6132723" cy="344828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fld id="{2953A993-1D8E-4B2B-9196-F24DA7A7F454}"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95486-FB11-624E-BD4D-79BE8E168F8B}" type="slidenum">
              <a:rPr lang="en-US" smtClean="0"/>
              <a:t>‹#›</a:t>
            </a:fld>
            <a:endParaRPr lang="en-US"/>
          </a:p>
        </p:txBody>
      </p:sp>
      <p:sp>
        <p:nvSpPr>
          <p:cNvPr id="9" name="Content Placeholder 2"/>
          <p:cNvSpPr>
            <a:spLocks noGrp="1"/>
          </p:cNvSpPr>
          <p:nvPr>
            <p:ph idx="14"/>
          </p:nvPr>
        </p:nvSpPr>
        <p:spPr>
          <a:xfrm>
            <a:off x="14689" y="3448281"/>
            <a:ext cx="6132723" cy="3409719"/>
          </a:xfrm>
          <a:solidFill>
            <a:schemeClr val="bg1">
              <a:lumMod val="65000"/>
            </a:schemeClr>
          </a:solidFill>
        </p:spPr>
        <p:txBody>
          <a:bodyPr anchor="ctr">
            <a:normAutofit/>
          </a:bodyPr>
          <a:lstStyle>
            <a:lvl1pPr marL="0" indent="0" algn="ctr">
              <a:buNone/>
              <a:defRPr sz="1800">
                <a:solidFill>
                  <a:schemeClr val="bg1"/>
                </a:solidFill>
                <a:latin typeface="+mn-lt"/>
              </a:defRPr>
            </a:lvl1pPr>
            <a:lvl2pPr marL="457200" indent="0" algn="ctr">
              <a:buNone/>
              <a:defRPr sz="1600">
                <a:solidFill>
                  <a:schemeClr val="bg1"/>
                </a:solidFill>
                <a:latin typeface="+mn-lt"/>
              </a:defRPr>
            </a:lvl2pPr>
            <a:lvl3pPr marL="914400" indent="0" algn="ctr">
              <a:buNone/>
              <a:defRPr sz="1400">
                <a:solidFill>
                  <a:schemeClr val="bg1"/>
                </a:solidFill>
                <a:latin typeface="+mn-lt"/>
              </a:defRPr>
            </a:lvl3pPr>
            <a:lvl4pPr marL="1371600" indent="0" algn="ctr">
              <a:buNone/>
              <a:defRPr sz="1200">
                <a:solidFill>
                  <a:schemeClr val="bg1"/>
                </a:solidFill>
                <a:latin typeface="+mn-lt"/>
              </a:defRPr>
            </a:lvl4pPr>
            <a:lvl5pPr marL="1828800" indent="0" algn="ctr">
              <a:buNone/>
              <a:defRPr sz="1200">
                <a:solidFill>
                  <a:schemeClr val="bg1"/>
                </a:solidFill>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375094" y="2126255"/>
            <a:ext cx="4978706" cy="3999123"/>
          </a:xfrm>
        </p:spPr>
        <p:txBody>
          <a:bodyPr>
            <a:normAutofit/>
          </a:bodyPr>
          <a:lstStyle>
            <a:lvl1pPr marL="0" indent="0">
              <a:lnSpc>
                <a:spcPct val="100000"/>
              </a:lnSpc>
              <a:spcBef>
                <a:spcPts val="0"/>
              </a:spcBef>
              <a:spcAft>
                <a:spcPts val="600"/>
              </a:spcAft>
              <a:buNone/>
              <a:defRPr sz="2400">
                <a:latin typeface="+mn-lt"/>
              </a:defRPr>
            </a:lvl1pPr>
            <a:lvl2pPr marL="457200" indent="0">
              <a:lnSpc>
                <a:spcPct val="100000"/>
              </a:lnSpc>
              <a:spcBef>
                <a:spcPts val="0"/>
              </a:spcBef>
              <a:spcAft>
                <a:spcPts val="600"/>
              </a:spcAft>
              <a:buNone/>
              <a:defRPr sz="2400">
                <a:latin typeface="+mn-lt"/>
              </a:defRPr>
            </a:lvl2pPr>
            <a:lvl3pPr marL="914400" indent="0">
              <a:lnSpc>
                <a:spcPct val="100000"/>
              </a:lnSpc>
              <a:spcBef>
                <a:spcPts val="0"/>
              </a:spcBef>
              <a:spcAft>
                <a:spcPts val="600"/>
              </a:spcAft>
              <a:buNone/>
              <a:defRPr sz="2400">
                <a:latin typeface="+mn-lt"/>
              </a:defRPr>
            </a:lvl3pPr>
            <a:lvl4pPr marL="1371600" indent="0">
              <a:lnSpc>
                <a:spcPct val="100000"/>
              </a:lnSpc>
              <a:spcBef>
                <a:spcPts val="0"/>
              </a:spcBef>
              <a:spcAft>
                <a:spcPts val="600"/>
              </a:spcAft>
              <a:buNone/>
              <a:defRPr sz="2400">
                <a:latin typeface="+mn-lt"/>
              </a:defRPr>
            </a:lvl4pPr>
            <a:lvl5pPr marL="1828800" indent="0">
              <a:lnSpc>
                <a:spcPct val="100000"/>
              </a:lnSpc>
              <a:spcBef>
                <a:spcPts val="0"/>
              </a:spcBef>
              <a:spcAft>
                <a:spcPts val="600"/>
              </a:spcAft>
              <a:buNone/>
              <a:defRPr sz="24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5E12E-700B-402B-96B6-32FC8377D626}" type="datetime1">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295486-FB11-624E-BD4D-79BE8E168F8B}" type="slidenum">
              <a:rPr lang="en-US" smtClean="0"/>
              <a:t>‹#›</a:t>
            </a:fld>
            <a:endParaRPr lang="en-US"/>
          </a:p>
        </p:txBody>
      </p:sp>
      <p:sp>
        <p:nvSpPr>
          <p:cNvPr id="5" name="Picture Placeholder 2"/>
          <p:cNvSpPr>
            <a:spLocks noGrp="1"/>
          </p:cNvSpPr>
          <p:nvPr>
            <p:ph type="pic" idx="1"/>
          </p:nvPr>
        </p:nvSpPr>
        <p:spPr>
          <a:xfrm>
            <a:off x="0" y="0"/>
            <a:ext cx="12191999" cy="6857999"/>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3B312-11BD-40B8-AED8-3E09CC1D2011}" type="datetime1">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295486-FB11-624E-BD4D-79BE8E168F8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628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with 3 region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3854" t="10813" r="3922" b="11805"/>
          <a:stretch/>
        </p:blipFill>
        <p:spPr>
          <a:xfrm>
            <a:off x="8805545" y="6081395"/>
            <a:ext cx="1998889" cy="594360"/>
          </a:xfrm>
          <a:prstGeom prst="rect">
            <a:avLst/>
          </a:prstGeom>
        </p:spPr>
      </p:pic>
      <p:sp>
        <p:nvSpPr>
          <p:cNvPr id="3" name="Date Placeholder 2"/>
          <p:cNvSpPr>
            <a:spLocks noGrp="1"/>
          </p:cNvSpPr>
          <p:nvPr>
            <p:ph type="dt" sz="half" idx="10"/>
          </p:nvPr>
        </p:nvSpPr>
        <p:spPr/>
        <p:txBody>
          <a:bodyPr/>
          <a:lstStyle/>
          <a:p>
            <a:fld id="{513C8BD9-11E0-413E-B592-E288152EE6CE}" type="datetime1">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295486-FB11-624E-BD4D-79BE8E168F8B}" type="slidenum">
              <a:rPr lang="en-US" smtClean="0"/>
              <a:t>‹#›</a:t>
            </a:fld>
            <a:endParaRPr lang="en-US"/>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12528" y="6059170"/>
            <a:ext cx="1063546" cy="594360"/>
          </a:xfrm>
          <a:prstGeom prst="rect">
            <a:avLst/>
          </a:prstGeom>
        </p:spPr>
      </p:pic>
      <p:sp>
        <p:nvSpPr>
          <p:cNvPr id="9" name="TextBox 8"/>
          <p:cNvSpPr txBox="1"/>
          <p:nvPr userDrawn="1"/>
        </p:nvSpPr>
        <p:spPr>
          <a:xfrm>
            <a:off x="628967" y="6315432"/>
            <a:ext cx="5667375" cy="369332"/>
          </a:xfrm>
          <a:prstGeom prst="rect">
            <a:avLst/>
          </a:prstGeom>
          <a:noFill/>
        </p:spPr>
        <p:txBody>
          <a:bodyPr wrap="square" rtlCol="0">
            <a:spAutoFit/>
          </a:bodyPr>
          <a:lstStyle/>
          <a:p>
            <a:r>
              <a:rPr lang="en-US" b="1" dirty="0">
                <a:solidFill>
                  <a:schemeClr val="bg1"/>
                </a:solidFill>
                <a:latin typeface="Fira Sans" panose="020B0503050000020004" pitchFamily="34" charset="0"/>
                <a:ea typeface="Fira Sans" panose="020B0503050000020004" pitchFamily="34" charset="0"/>
              </a:rPr>
              <a:t>www.itsworldcongress2019.com   |   #ITSWC19</a:t>
            </a:r>
            <a:endParaRPr lang="en-SG" b="1" dirty="0">
              <a:solidFill>
                <a:schemeClr val="bg1"/>
              </a:solidFill>
              <a:latin typeface="Fira Sans" panose="020B0503050000020004" pitchFamily="34" charset="0"/>
              <a:ea typeface="Fira Sans" panose="020B0503050000020004" pitchFamily="34" charset="0"/>
            </a:endParaRP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5236" t="18008" r="9716" b="25159"/>
          <a:stretch/>
        </p:blipFill>
        <p:spPr>
          <a:xfrm>
            <a:off x="1946097" y="1249898"/>
            <a:ext cx="10249447" cy="4572000"/>
          </a:xfrm>
          <a:prstGeom prst="rect">
            <a:avLst/>
          </a:prstGeom>
        </p:spPr>
      </p:pic>
      <p:pic>
        <p:nvPicPr>
          <p:cNvPr id="11" name="Picture 10"/>
          <p:cNvPicPr>
            <a:picLocks noChangeAspect="1"/>
          </p:cNvPicPr>
          <p:nvPr userDrawn="1"/>
        </p:nvPicPr>
        <p:blipFill rotWithShape="1">
          <a:blip r:embed="rId6" cstate="screen">
            <a:extLst>
              <a:ext uri="{28A0092B-C50C-407E-A947-70E740481C1C}">
                <a14:useLocalDpi xmlns:a14="http://schemas.microsoft.com/office/drawing/2010/main"/>
              </a:ext>
            </a:extLst>
          </a:blip>
          <a:srcRect t="57576"/>
          <a:stretch/>
        </p:blipFill>
        <p:spPr>
          <a:xfrm>
            <a:off x="766813" y="663115"/>
            <a:ext cx="11425187" cy="4297681"/>
          </a:xfrm>
          <a:prstGeom prst="rect">
            <a:avLst/>
          </a:prstGeom>
        </p:spPr>
      </p:pic>
      <p:pic>
        <p:nvPicPr>
          <p:cNvPr id="12" name="Picture 11"/>
          <p:cNvPicPr>
            <a:picLocks noChangeAspect="1"/>
          </p:cNvPicPr>
          <p:nvPr userDrawn="1"/>
        </p:nvPicPr>
        <p:blipFill rotWithShape="1">
          <a:blip r:embed="rId7">
            <a:extLst>
              <a:ext uri="{28A0092B-C50C-407E-A947-70E740481C1C}">
                <a14:useLocalDpi xmlns:a14="http://schemas.microsoft.com/office/drawing/2010/main" val="0"/>
              </a:ext>
            </a:extLst>
          </a:blip>
          <a:srcRect l="20817" r="15363"/>
          <a:stretch/>
        </p:blipFill>
        <p:spPr>
          <a:xfrm>
            <a:off x="-31899" y="2062479"/>
            <a:ext cx="12227443" cy="4795521"/>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36857"/>
            <a:ext cx="5419090" cy="2538416"/>
          </a:xfrm>
          <a:prstGeom prst="rect">
            <a:avLst/>
          </a:prstGeom>
        </p:spPr>
      </p:pic>
      <p:sp>
        <p:nvSpPr>
          <p:cNvPr id="14" name="TextBox 13"/>
          <p:cNvSpPr txBox="1"/>
          <p:nvPr userDrawn="1"/>
        </p:nvSpPr>
        <p:spPr>
          <a:xfrm>
            <a:off x="256531" y="4646632"/>
            <a:ext cx="4724400" cy="1261884"/>
          </a:xfrm>
          <a:prstGeom prst="rect">
            <a:avLst/>
          </a:prstGeom>
          <a:noFill/>
        </p:spPr>
        <p:txBody>
          <a:bodyPr wrap="square" rtlCol="0">
            <a:spAutoFit/>
          </a:bodyPr>
          <a:lstStyle/>
          <a:p>
            <a:r>
              <a:rPr lang="en-US" sz="3800" b="1" dirty="0">
                <a:solidFill>
                  <a:schemeClr val="bg1"/>
                </a:solidFill>
                <a:latin typeface="Fira Sans" panose="020B0503050000020004" pitchFamily="34" charset="0"/>
                <a:ea typeface="Fira Sans" panose="020B0503050000020004" pitchFamily="34" charset="0"/>
              </a:rPr>
              <a:t>Smart Mobility, Empowering Cities</a:t>
            </a:r>
            <a:endParaRPr lang="en-SG" sz="3800" b="1" dirty="0">
              <a:solidFill>
                <a:schemeClr val="bg1"/>
              </a:solidFill>
              <a:latin typeface="Fira Sans" panose="020B0503050000020004" pitchFamily="34" charset="0"/>
              <a:ea typeface="Fira Sans" panose="020B0503050000020004" pitchFamily="34" charset="0"/>
            </a:endParaRPr>
          </a:p>
        </p:txBody>
      </p:sp>
      <p:sp>
        <p:nvSpPr>
          <p:cNvPr id="15" name="TextBox 14"/>
          <p:cNvSpPr txBox="1"/>
          <p:nvPr userDrawn="1"/>
        </p:nvSpPr>
        <p:spPr>
          <a:xfrm>
            <a:off x="274445" y="6225572"/>
            <a:ext cx="5659120" cy="400110"/>
          </a:xfrm>
          <a:prstGeom prst="rect">
            <a:avLst/>
          </a:prstGeom>
          <a:noFill/>
        </p:spPr>
        <p:txBody>
          <a:bodyPr wrap="square" rtlCol="0">
            <a:spAutoFit/>
          </a:bodyPr>
          <a:lstStyle/>
          <a:p>
            <a:r>
              <a:rPr lang="en-US" sz="2000" b="1" dirty="0">
                <a:solidFill>
                  <a:schemeClr val="bg1"/>
                </a:solidFill>
                <a:latin typeface="Fira Sans" panose="020B0503050000020004" pitchFamily="34" charset="0"/>
                <a:ea typeface="Fira Sans" panose="020B0503050000020004" pitchFamily="34" charset="0"/>
              </a:rPr>
              <a:t>www.itsworldcongress2019.com   |   #ITSWC19</a:t>
            </a:r>
            <a:endParaRPr lang="en-SG" sz="2000" b="1" dirty="0">
              <a:solidFill>
                <a:schemeClr val="bg1"/>
              </a:solidFill>
              <a:latin typeface="Fira Sans" panose="020B0503050000020004" pitchFamily="34" charset="0"/>
              <a:ea typeface="Fira Sans" panose="020B0503050000020004" pitchFamily="34" charset="0"/>
            </a:endParaRPr>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49896" y="6050406"/>
            <a:ext cx="756853" cy="594360"/>
          </a:xfrm>
          <a:prstGeom prst="rect">
            <a:avLst/>
          </a:prstGeom>
        </p:spPr>
      </p:pic>
      <p:pic>
        <p:nvPicPr>
          <p:cNvPr id="17" name="Picture 1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32532" y="6311246"/>
            <a:ext cx="1406277" cy="27432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76766" y="5200251"/>
            <a:ext cx="981735" cy="548640"/>
          </a:xfrm>
          <a:prstGeom prst="rect">
            <a:avLst/>
          </a:prstGeom>
        </p:spPr>
      </p:pic>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l="4124" t="10981" r="3905" b="11241"/>
          <a:stretch/>
        </p:blipFill>
        <p:spPr>
          <a:xfrm>
            <a:off x="8782587" y="5253670"/>
            <a:ext cx="1830666" cy="548640"/>
          </a:xfrm>
          <a:prstGeom prst="rect">
            <a:avLst/>
          </a:prstGeom>
        </p:spPr>
      </p:pic>
      <p:sp>
        <p:nvSpPr>
          <p:cNvPr id="20" name="Rectangle 19"/>
          <p:cNvSpPr/>
          <p:nvPr userDrawn="1"/>
        </p:nvSpPr>
        <p:spPr>
          <a:xfrm>
            <a:off x="10613253" y="4815475"/>
            <a:ext cx="1452209" cy="401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93847"/>
                </a:solidFill>
                <a:latin typeface="Fira Sans" panose="020B0503050000020004" pitchFamily="34" charset="0"/>
                <a:ea typeface="Fira Sans" panose="020B0503050000020004" pitchFamily="34" charset="0"/>
                <a:cs typeface="Helvetica" panose="020B0604020202020204" pitchFamily="34" charset="0"/>
              </a:rPr>
              <a:t>Organised by</a:t>
            </a:r>
            <a:endParaRPr lang="en-SG" sz="1400" dirty="0">
              <a:solidFill>
                <a:srgbClr val="393847"/>
              </a:solidFill>
              <a:latin typeface="Fira Sans" panose="020B0503050000020004" pitchFamily="34" charset="0"/>
              <a:ea typeface="Fira Sans" panose="020B0503050000020004" pitchFamily="34" charset="0"/>
              <a:cs typeface="Helvetica" panose="020B0604020202020204" pitchFamily="34" charset="0"/>
            </a:endParaRP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964592" y="6146615"/>
            <a:ext cx="960708" cy="621792"/>
          </a:xfrm>
          <a:prstGeom prst="rect">
            <a:avLst/>
          </a:prstGeom>
        </p:spPr>
      </p:pic>
      <p:sp>
        <p:nvSpPr>
          <p:cNvPr id="22" name="Rectangle 21"/>
          <p:cNvSpPr/>
          <p:nvPr userDrawn="1"/>
        </p:nvSpPr>
        <p:spPr>
          <a:xfrm>
            <a:off x="10638809" y="5918681"/>
            <a:ext cx="1401095" cy="30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93847"/>
                </a:solidFill>
                <a:latin typeface="Fira Sans" panose="020B0503050000020004" pitchFamily="34" charset="0"/>
                <a:ea typeface="Fira Sans" panose="020B0503050000020004" pitchFamily="34" charset="0"/>
                <a:cs typeface="Helvetica" panose="020B0604020202020204" pitchFamily="34" charset="0"/>
              </a:rPr>
              <a:t>Co-hosted by</a:t>
            </a:r>
            <a:endParaRPr lang="en-SG" sz="1400" dirty="0">
              <a:solidFill>
                <a:srgbClr val="393847"/>
              </a:solidFill>
              <a:latin typeface="Fira Sans" panose="020B0503050000020004" pitchFamily="34" charset="0"/>
              <a:ea typeface="Fira Sans" panose="020B0503050000020004" pitchFamily="34" charset="0"/>
              <a:cs typeface="Helvetica" panose="020B0604020202020204" pitchFamily="34" charset="0"/>
            </a:endParaRPr>
          </a:p>
        </p:txBody>
      </p:sp>
    </p:spTree>
    <p:extLst>
      <p:ext uri="{BB962C8B-B14F-4D97-AF65-F5344CB8AC3E}">
        <p14:creationId xmlns:p14="http://schemas.microsoft.com/office/powerpoint/2010/main" val="1031727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4892" y="5623421"/>
            <a:ext cx="5342022" cy="418641"/>
          </a:xfrm>
        </p:spPr>
        <p:txBody>
          <a:bodyPr anchor="ctr">
            <a:noAutofit/>
          </a:bodyPr>
          <a:lstStyle>
            <a:lvl1pPr marL="0" indent="0" algn="l">
              <a:buNone/>
              <a:defRPr sz="24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Organisation</a:t>
            </a:r>
          </a:p>
        </p:txBody>
      </p:sp>
      <p:sp>
        <p:nvSpPr>
          <p:cNvPr id="4" name="Date Placeholder 3"/>
          <p:cNvSpPr>
            <a:spLocks noGrp="1"/>
          </p:cNvSpPr>
          <p:nvPr>
            <p:ph type="dt" sz="half" idx="10"/>
          </p:nvPr>
        </p:nvSpPr>
        <p:spPr/>
        <p:txBody>
          <a:bodyPr/>
          <a:lstStyle/>
          <a:p>
            <a:fld id="{A54D77AE-5D00-4666-B613-D928D53D5D96}"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95486-FB11-624E-BD4D-79BE8E168F8B}" type="slidenum">
              <a:rPr lang="en-US" smtClean="0"/>
              <a:t>‹#›</a:t>
            </a:fld>
            <a:endParaRPr lang="en-US"/>
          </a:p>
        </p:txBody>
      </p:sp>
      <p:sp>
        <p:nvSpPr>
          <p:cNvPr id="8" name="Title 1"/>
          <p:cNvSpPr>
            <a:spLocks noGrp="1"/>
          </p:cNvSpPr>
          <p:nvPr>
            <p:ph type="title" hasCustomPrompt="1"/>
          </p:nvPr>
        </p:nvSpPr>
        <p:spPr>
          <a:xfrm>
            <a:off x="847726" y="2686509"/>
            <a:ext cx="10514012" cy="1206347"/>
          </a:xfrm>
        </p:spPr>
        <p:txBody>
          <a:bodyPr anchor="ctr"/>
          <a:lstStyle>
            <a:lvl1pPr algn="ctr">
              <a:defRPr sz="3200">
                <a:latin typeface="+mj-lt"/>
              </a:defRPr>
            </a:lvl1pPr>
          </a:lstStyle>
          <a:p>
            <a:r>
              <a:rPr lang="en-US" dirty="0"/>
              <a:t>Presentation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86455" y="143658"/>
            <a:ext cx="5419090" cy="2538416"/>
          </a:xfrm>
          <a:prstGeom prst="rect">
            <a:avLst/>
          </a:prstGeom>
        </p:spPr>
      </p:pic>
      <p:sp>
        <p:nvSpPr>
          <p:cNvPr id="10" name="Title 1"/>
          <p:cNvSpPr txBox="1">
            <a:spLocks/>
          </p:cNvSpPr>
          <p:nvPr userDrawn="1"/>
        </p:nvSpPr>
        <p:spPr>
          <a:xfrm>
            <a:off x="644892" y="4613411"/>
            <a:ext cx="3384081" cy="120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rgbClr val="EE3741"/>
                </a:solidFill>
                <a:latin typeface="Helvetica" charset="0"/>
                <a:ea typeface="Helvetica" charset="0"/>
                <a:cs typeface="Helvetica" charset="0"/>
              </a:defRPr>
            </a:lvl1pPr>
          </a:lstStyle>
          <a:p>
            <a:pPr algn="l"/>
            <a:r>
              <a:rPr lang="en-US" sz="2800" dirty="0">
                <a:solidFill>
                  <a:schemeClr val="bg1"/>
                </a:solidFill>
                <a:latin typeface="+mj-lt"/>
              </a:rPr>
              <a:t>Speaker Name</a:t>
            </a:r>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02C7F1-FE53-4084-9854-1318EDA4AB33}" type="datetime1">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295486-FB11-624E-BD4D-79BE8E168F8B}" type="slidenum">
              <a:rPr lang="en-US" smtClean="0"/>
              <a:t>‹#›</a:t>
            </a:fld>
            <a:endParaRPr lang="en-US"/>
          </a:p>
        </p:txBody>
      </p:sp>
      <p:sp>
        <p:nvSpPr>
          <p:cNvPr id="6" name="Title 1"/>
          <p:cNvSpPr>
            <a:spLocks noGrp="1"/>
          </p:cNvSpPr>
          <p:nvPr>
            <p:ph type="title" hasCustomPrompt="1"/>
          </p:nvPr>
        </p:nvSpPr>
        <p:spPr>
          <a:xfrm>
            <a:off x="839788" y="457200"/>
            <a:ext cx="10514012" cy="1206347"/>
          </a:xfrm>
        </p:spPr>
        <p:txBody>
          <a:bodyPr anchor="ctr"/>
          <a:lstStyle>
            <a:lvl1pPr>
              <a:defRPr sz="3200">
                <a:latin typeface="+mj-lt"/>
              </a:defRPr>
            </a:lvl1pPr>
          </a:lstStyle>
          <a:p>
            <a:r>
              <a:rPr lang="en-US" dirty="0"/>
              <a:t>Click to edit master title style</a:t>
            </a:r>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0514012" cy="1206347"/>
          </a:xfrm>
        </p:spPr>
        <p:txBody>
          <a:bodyPr anchor="ctr"/>
          <a:lstStyle>
            <a:lvl1pPr>
              <a:defRPr sz="3200">
                <a:latin typeface="+mj-lt"/>
              </a:defRPr>
            </a:lvl1pPr>
          </a:lstStyle>
          <a:p>
            <a:r>
              <a:rPr lang="en-US" dirty="0"/>
              <a:t>Click to edit master title style</a:t>
            </a:r>
          </a:p>
        </p:txBody>
      </p:sp>
      <p:sp>
        <p:nvSpPr>
          <p:cNvPr id="5" name="Date Placeholder 4"/>
          <p:cNvSpPr>
            <a:spLocks noGrp="1"/>
          </p:cNvSpPr>
          <p:nvPr>
            <p:ph type="dt" sz="half" idx="10"/>
          </p:nvPr>
        </p:nvSpPr>
        <p:spPr/>
        <p:txBody>
          <a:bodyPr/>
          <a:lstStyle/>
          <a:p>
            <a:fld id="{F77C40D7-66F4-43B0-B3C0-A8C9BF493C97}"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95486-FB11-624E-BD4D-79BE8E168F8B}" type="slidenum">
              <a:rPr lang="en-US" smtClean="0"/>
              <a:t>‹#›</a:t>
            </a:fld>
            <a:endParaRPr lang="en-US"/>
          </a:p>
        </p:txBody>
      </p:sp>
      <p:sp>
        <p:nvSpPr>
          <p:cNvPr id="8" name="Content Placeholder 2"/>
          <p:cNvSpPr>
            <a:spLocks noGrp="1"/>
          </p:cNvSpPr>
          <p:nvPr>
            <p:ph idx="13"/>
          </p:nvPr>
        </p:nvSpPr>
        <p:spPr>
          <a:xfrm>
            <a:off x="838200" y="2126255"/>
            <a:ext cx="10515600" cy="3999123"/>
          </a:xfrm>
        </p:spPr>
        <p:txBody>
          <a:bodyPr>
            <a:normAutofit/>
          </a:bodyPr>
          <a:lstStyle>
            <a:lvl1pPr marL="0" indent="0">
              <a:lnSpc>
                <a:spcPct val="100000"/>
              </a:lnSpc>
              <a:spcBef>
                <a:spcPts val="0"/>
              </a:spcBef>
              <a:spcAft>
                <a:spcPts val="600"/>
              </a:spcAft>
              <a:buNone/>
              <a:defRPr sz="2400">
                <a:latin typeface="+mn-lt"/>
              </a:defRPr>
            </a:lvl1pPr>
            <a:lvl2pPr marL="457200" indent="0">
              <a:lnSpc>
                <a:spcPct val="100000"/>
              </a:lnSpc>
              <a:spcBef>
                <a:spcPts val="0"/>
              </a:spcBef>
              <a:spcAft>
                <a:spcPts val="600"/>
              </a:spcAft>
              <a:buNone/>
              <a:defRPr sz="2400">
                <a:latin typeface="+mn-lt"/>
              </a:defRPr>
            </a:lvl2pPr>
            <a:lvl3pPr marL="914400" indent="0">
              <a:lnSpc>
                <a:spcPct val="100000"/>
              </a:lnSpc>
              <a:spcBef>
                <a:spcPts val="0"/>
              </a:spcBef>
              <a:spcAft>
                <a:spcPts val="600"/>
              </a:spcAft>
              <a:buNone/>
              <a:defRPr sz="2400">
                <a:latin typeface="+mn-lt"/>
              </a:defRPr>
            </a:lvl3pPr>
            <a:lvl4pPr marL="1371600" indent="0">
              <a:lnSpc>
                <a:spcPct val="100000"/>
              </a:lnSpc>
              <a:spcBef>
                <a:spcPts val="0"/>
              </a:spcBef>
              <a:spcAft>
                <a:spcPts val="600"/>
              </a:spcAft>
              <a:buNone/>
              <a:defRPr sz="2400">
                <a:latin typeface="+mn-lt"/>
              </a:defRPr>
            </a:lvl4pPr>
            <a:lvl5pPr marL="1828800" indent="0">
              <a:lnSpc>
                <a:spcPct val="100000"/>
              </a:lnSpc>
              <a:spcBef>
                <a:spcPts val="0"/>
              </a:spcBef>
              <a:spcAft>
                <a:spcPts val="600"/>
              </a:spcAft>
              <a:buNone/>
              <a:defRPr sz="24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0514012" cy="1206347"/>
          </a:xfrm>
        </p:spPr>
        <p:txBody>
          <a:bodyPr anchor="ctr"/>
          <a:lstStyle>
            <a:lvl1pPr>
              <a:defRPr sz="3200">
                <a:latin typeface="+mj-lt"/>
              </a:defRPr>
            </a:lvl1pPr>
          </a:lstStyle>
          <a:p>
            <a:r>
              <a:rPr lang="en-US" dirty="0"/>
              <a:t>Click to edit master title style</a:t>
            </a:r>
          </a:p>
        </p:txBody>
      </p:sp>
      <p:sp>
        <p:nvSpPr>
          <p:cNvPr id="5" name="Date Placeholder 4"/>
          <p:cNvSpPr>
            <a:spLocks noGrp="1"/>
          </p:cNvSpPr>
          <p:nvPr>
            <p:ph type="dt" sz="half" idx="10"/>
          </p:nvPr>
        </p:nvSpPr>
        <p:spPr/>
        <p:txBody>
          <a:bodyPr/>
          <a:lstStyle/>
          <a:p>
            <a:fld id="{90A64B79-6858-4755-854E-496031D66445}"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95486-FB11-624E-BD4D-79BE8E168F8B}" type="slidenum">
              <a:rPr lang="en-US" smtClean="0"/>
              <a:t>‹#›</a:t>
            </a:fld>
            <a:endParaRPr lang="en-US"/>
          </a:p>
        </p:txBody>
      </p:sp>
      <p:sp>
        <p:nvSpPr>
          <p:cNvPr id="8" name="Content Placeholder 2"/>
          <p:cNvSpPr>
            <a:spLocks noGrp="1"/>
          </p:cNvSpPr>
          <p:nvPr>
            <p:ph idx="13"/>
          </p:nvPr>
        </p:nvSpPr>
        <p:spPr>
          <a:xfrm>
            <a:off x="838200" y="2126255"/>
            <a:ext cx="5177010" cy="3999123"/>
          </a:xfrm>
        </p:spPr>
        <p:txBody>
          <a:bodyPr>
            <a:normAutofit/>
          </a:bodyPr>
          <a:lstStyle>
            <a:lvl1pPr marL="0" indent="0">
              <a:lnSpc>
                <a:spcPct val="100000"/>
              </a:lnSpc>
              <a:spcBef>
                <a:spcPts val="0"/>
              </a:spcBef>
              <a:spcAft>
                <a:spcPts val="600"/>
              </a:spcAft>
              <a:buNone/>
              <a:defRPr sz="2400">
                <a:latin typeface="+mn-lt"/>
              </a:defRPr>
            </a:lvl1pPr>
            <a:lvl2pPr marL="457200" indent="0">
              <a:lnSpc>
                <a:spcPct val="100000"/>
              </a:lnSpc>
              <a:spcBef>
                <a:spcPts val="0"/>
              </a:spcBef>
              <a:spcAft>
                <a:spcPts val="600"/>
              </a:spcAft>
              <a:buNone/>
              <a:defRPr sz="2400">
                <a:latin typeface="+mn-lt"/>
              </a:defRPr>
            </a:lvl2pPr>
            <a:lvl3pPr marL="914400" indent="0">
              <a:lnSpc>
                <a:spcPct val="100000"/>
              </a:lnSpc>
              <a:spcBef>
                <a:spcPts val="0"/>
              </a:spcBef>
              <a:spcAft>
                <a:spcPts val="600"/>
              </a:spcAft>
              <a:buNone/>
              <a:defRPr sz="2400">
                <a:latin typeface="+mn-lt"/>
              </a:defRPr>
            </a:lvl3pPr>
            <a:lvl4pPr marL="1371600" indent="0">
              <a:lnSpc>
                <a:spcPct val="100000"/>
              </a:lnSpc>
              <a:spcBef>
                <a:spcPts val="0"/>
              </a:spcBef>
              <a:spcAft>
                <a:spcPts val="600"/>
              </a:spcAft>
              <a:buNone/>
              <a:defRPr sz="2400">
                <a:latin typeface="+mn-lt"/>
              </a:defRPr>
            </a:lvl4pPr>
            <a:lvl5pPr marL="1828800" indent="0">
              <a:lnSpc>
                <a:spcPct val="100000"/>
              </a:lnSpc>
              <a:spcBef>
                <a:spcPts val="0"/>
              </a:spcBef>
              <a:spcAft>
                <a:spcPts val="600"/>
              </a:spcAft>
              <a:buNone/>
              <a:defRPr sz="24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6375094" y="2126255"/>
            <a:ext cx="4978706" cy="3999123"/>
          </a:xfrm>
        </p:spPr>
        <p:txBody>
          <a:bodyPr>
            <a:normAutofit/>
          </a:bodyPr>
          <a:lstStyle>
            <a:lvl1pPr marL="0" indent="0">
              <a:lnSpc>
                <a:spcPct val="100000"/>
              </a:lnSpc>
              <a:spcBef>
                <a:spcPts val="0"/>
              </a:spcBef>
              <a:spcAft>
                <a:spcPts val="600"/>
              </a:spcAft>
              <a:buNone/>
              <a:defRPr sz="2400">
                <a:latin typeface="+mn-lt"/>
              </a:defRPr>
            </a:lvl1pPr>
            <a:lvl2pPr marL="457200" indent="0">
              <a:lnSpc>
                <a:spcPct val="100000"/>
              </a:lnSpc>
              <a:spcBef>
                <a:spcPts val="0"/>
              </a:spcBef>
              <a:spcAft>
                <a:spcPts val="600"/>
              </a:spcAft>
              <a:buNone/>
              <a:defRPr sz="2400">
                <a:latin typeface="+mn-lt"/>
              </a:defRPr>
            </a:lvl2pPr>
            <a:lvl3pPr marL="914400" indent="0">
              <a:lnSpc>
                <a:spcPct val="100000"/>
              </a:lnSpc>
              <a:spcBef>
                <a:spcPts val="0"/>
              </a:spcBef>
              <a:spcAft>
                <a:spcPts val="600"/>
              </a:spcAft>
              <a:buNone/>
              <a:defRPr sz="2400">
                <a:latin typeface="+mn-lt"/>
              </a:defRPr>
            </a:lvl3pPr>
            <a:lvl4pPr marL="1371600" indent="0">
              <a:lnSpc>
                <a:spcPct val="100000"/>
              </a:lnSpc>
              <a:spcBef>
                <a:spcPts val="0"/>
              </a:spcBef>
              <a:spcAft>
                <a:spcPts val="600"/>
              </a:spcAft>
              <a:buNone/>
              <a:defRPr sz="2400">
                <a:latin typeface="+mn-lt"/>
              </a:defRPr>
            </a:lvl4pPr>
            <a:lvl5pPr marL="1828800" indent="0">
              <a:lnSpc>
                <a:spcPct val="100000"/>
              </a:lnSpc>
              <a:spcBef>
                <a:spcPts val="0"/>
              </a:spcBef>
              <a:spcAft>
                <a:spcPts val="600"/>
              </a:spcAft>
              <a:buNone/>
              <a:defRPr sz="24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0514012" cy="1206347"/>
          </a:xfrm>
        </p:spPr>
        <p:txBody>
          <a:bodyPr anchor="ctr"/>
          <a:lstStyle>
            <a:lvl1pPr>
              <a:defRPr sz="3200">
                <a:latin typeface="+mj-lt"/>
              </a:defRPr>
            </a:lvl1pPr>
          </a:lstStyle>
          <a:p>
            <a:r>
              <a:rPr lang="en-US" dirty="0"/>
              <a:t>Click to edit master title style</a:t>
            </a:r>
          </a:p>
        </p:txBody>
      </p:sp>
      <p:sp>
        <p:nvSpPr>
          <p:cNvPr id="5" name="Date Placeholder 4"/>
          <p:cNvSpPr>
            <a:spLocks noGrp="1"/>
          </p:cNvSpPr>
          <p:nvPr>
            <p:ph type="dt" sz="half" idx="10"/>
          </p:nvPr>
        </p:nvSpPr>
        <p:spPr/>
        <p:txBody>
          <a:bodyPr/>
          <a:lstStyle/>
          <a:p>
            <a:fld id="{A06DD795-BE47-424D-AF97-9669F400F9CA}"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95486-FB11-624E-BD4D-79BE8E168F8B}" type="slidenum">
              <a:rPr lang="en-US" smtClean="0"/>
              <a:t>‹#›</a:t>
            </a:fld>
            <a:endParaRPr lang="en-US"/>
          </a:p>
        </p:txBody>
      </p:sp>
      <p:sp>
        <p:nvSpPr>
          <p:cNvPr id="8" name="Content Placeholder 2"/>
          <p:cNvSpPr>
            <a:spLocks noGrp="1"/>
          </p:cNvSpPr>
          <p:nvPr>
            <p:ph idx="13"/>
          </p:nvPr>
        </p:nvSpPr>
        <p:spPr>
          <a:xfrm>
            <a:off x="838200" y="2126255"/>
            <a:ext cx="3330766" cy="3999123"/>
          </a:xfrm>
        </p:spPr>
        <p:txBody>
          <a:bodyPr>
            <a:normAutofit/>
          </a:bodyPr>
          <a:lstStyle>
            <a:lvl1pPr marL="0" indent="0">
              <a:lnSpc>
                <a:spcPct val="100000"/>
              </a:lnSpc>
              <a:spcBef>
                <a:spcPts val="0"/>
              </a:spcBef>
              <a:spcAft>
                <a:spcPts val="600"/>
              </a:spcAft>
              <a:buNone/>
              <a:defRPr sz="2400">
                <a:latin typeface="+mn-lt"/>
              </a:defRPr>
            </a:lvl1pPr>
            <a:lvl2pPr marL="457200" indent="0">
              <a:lnSpc>
                <a:spcPct val="100000"/>
              </a:lnSpc>
              <a:spcBef>
                <a:spcPts val="0"/>
              </a:spcBef>
              <a:spcAft>
                <a:spcPts val="600"/>
              </a:spcAft>
              <a:buNone/>
              <a:defRPr sz="2400">
                <a:latin typeface="+mn-lt"/>
              </a:defRPr>
            </a:lvl2pPr>
            <a:lvl3pPr marL="914400" indent="0">
              <a:lnSpc>
                <a:spcPct val="100000"/>
              </a:lnSpc>
              <a:spcBef>
                <a:spcPts val="0"/>
              </a:spcBef>
              <a:spcAft>
                <a:spcPts val="600"/>
              </a:spcAft>
              <a:buNone/>
              <a:defRPr sz="2400">
                <a:latin typeface="+mn-lt"/>
              </a:defRPr>
            </a:lvl3pPr>
            <a:lvl4pPr marL="1371600" indent="0">
              <a:lnSpc>
                <a:spcPct val="100000"/>
              </a:lnSpc>
              <a:spcBef>
                <a:spcPts val="0"/>
              </a:spcBef>
              <a:spcAft>
                <a:spcPts val="600"/>
              </a:spcAft>
              <a:buNone/>
              <a:defRPr sz="2400">
                <a:latin typeface="+mn-lt"/>
              </a:defRPr>
            </a:lvl4pPr>
            <a:lvl5pPr marL="1828800" indent="0">
              <a:lnSpc>
                <a:spcPct val="100000"/>
              </a:lnSpc>
              <a:spcBef>
                <a:spcPts val="0"/>
              </a:spcBef>
              <a:spcAft>
                <a:spcPts val="600"/>
              </a:spcAft>
              <a:buNone/>
              <a:defRPr sz="24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4430617" y="2126255"/>
            <a:ext cx="3330766" cy="3999123"/>
          </a:xfrm>
        </p:spPr>
        <p:txBody>
          <a:bodyPr>
            <a:normAutofit/>
          </a:bodyPr>
          <a:lstStyle>
            <a:lvl1pPr marL="0" indent="0">
              <a:lnSpc>
                <a:spcPct val="100000"/>
              </a:lnSpc>
              <a:spcBef>
                <a:spcPts val="0"/>
              </a:spcBef>
              <a:spcAft>
                <a:spcPts val="600"/>
              </a:spcAft>
              <a:buNone/>
              <a:defRPr sz="2400">
                <a:latin typeface="+mn-lt"/>
              </a:defRPr>
            </a:lvl1pPr>
            <a:lvl2pPr marL="457200" indent="0">
              <a:lnSpc>
                <a:spcPct val="100000"/>
              </a:lnSpc>
              <a:spcBef>
                <a:spcPts val="0"/>
              </a:spcBef>
              <a:spcAft>
                <a:spcPts val="600"/>
              </a:spcAft>
              <a:buNone/>
              <a:defRPr sz="2400">
                <a:latin typeface="+mn-lt"/>
              </a:defRPr>
            </a:lvl2pPr>
            <a:lvl3pPr marL="914400" indent="0">
              <a:lnSpc>
                <a:spcPct val="100000"/>
              </a:lnSpc>
              <a:spcBef>
                <a:spcPts val="0"/>
              </a:spcBef>
              <a:spcAft>
                <a:spcPts val="600"/>
              </a:spcAft>
              <a:buNone/>
              <a:defRPr sz="2400">
                <a:latin typeface="+mn-lt"/>
              </a:defRPr>
            </a:lvl3pPr>
            <a:lvl4pPr marL="1371600" indent="0">
              <a:lnSpc>
                <a:spcPct val="100000"/>
              </a:lnSpc>
              <a:spcBef>
                <a:spcPts val="0"/>
              </a:spcBef>
              <a:spcAft>
                <a:spcPts val="600"/>
              </a:spcAft>
              <a:buNone/>
              <a:defRPr sz="2400">
                <a:latin typeface="+mn-lt"/>
              </a:defRPr>
            </a:lvl4pPr>
            <a:lvl5pPr marL="1828800" indent="0">
              <a:lnSpc>
                <a:spcPct val="100000"/>
              </a:lnSpc>
              <a:spcBef>
                <a:spcPts val="0"/>
              </a:spcBef>
              <a:spcAft>
                <a:spcPts val="600"/>
              </a:spcAft>
              <a:buNone/>
              <a:defRPr sz="24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5"/>
          </p:nvPr>
        </p:nvSpPr>
        <p:spPr>
          <a:xfrm>
            <a:off x="8023034" y="2126255"/>
            <a:ext cx="3330766" cy="3999123"/>
          </a:xfrm>
        </p:spPr>
        <p:txBody>
          <a:bodyPr>
            <a:normAutofit/>
          </a:bodyPr>
          <a:lstStyle>
            <a:lvl1pPr marL="0" indent="0">
              <a:lnSpc>
                <a:spcPct val="100000"/>
              </a:lnSpc>
              <a:spcBef>
                <a:spcPts val="0"/>
              </a:spcBef>
              <a:spcAft>
                <a:spcPts val="600"/>
              </a:spcAft>
              <a:buNone/>
              <a:defRPr sz="2400">
                <a:latin typeface="+mn-lt"/>
              </a:defRPr>
            </a:lvl1pPr>
            <a:lvl2pPr marL="457200" indent="0">
              <a:lnSpc>
                <a:spcPct val="100000"/>
              </a:lnSpc>
              <a:spcBef>
                <a:spcPts val="0"/>
              </a:spcBef>
              <a:spcAft>
                <a:spcPts val="600"/>
              </a:spcAft>
              <a:buNone/>
              <a:defRPr sz="2400">
                <a:latin typeface="+mn-lt"/>
              </a:defRPr>
            </a:lvl2pPr>
            <a:lvl3pPr marL="914400" indent="0">
              <a:lnSpc>
                <a:spcPct val="100000"/>
              </a:lnSpc>
              <a:spcBef>
                <a:spcPts val="0"/>
              </a:spcBef>
              <a:spcAft>
                <a:spcPts val="600"/>
              </a:spcAft>
              <a:buNone/>
              <a:defRPr sz="2400">
                <a:latin typeface="+mn-lt"/>
              </a:defRPr>
            </a:lvl3pPr>
            <a:lvl4pPr marL="1371600" indent="0">
              <a:lnSpc>
                <a:spcPct val="100000"/>
              </a:lnSpc>
              <a:spcBef>
                <a:spcPts val="0"/>
              </a:spcBef>
              <a:spcAft>
                <a:spcPts val="600"/>
              </a:spcAft>
              <a:buNone/>
              <a:defRPr sz="2400">
                <a:latin typeface="+mn-lt"/>
              </a:defRPr>
            </a:lvl4pPr>
            <a:lvl5pPr marL="1828800" indent="0">
              <a:lnSpc>
                <a:spcPct val="100000"/>
              </a:lnSpc>
              <a:spcBef>
                <a:spcPts val="0"/>
              </a:spcBef>
              <a:spcAft>
                <a:spcPts val="600"/>
              </a:spcAft>
              <a:buNone/>
              <a:defRPr sz="24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0514012" cy="1206347"/>
          </a:xfrm>
        </p:spPr>
        <p:txBody>
          <a:bodyPr anchor="ctr"/>
          <a:lstStyle>
            <a:lvl1pPr>
              <a:defRPr sz="3200">
                <a:latin typeface="+mj-lt"/>
              </a:defRPr>
            </a:lvl1pPr>
          </a:lstStyle>
          <a:p>
            <a:r>
              <a:rPr lang="en-US" dirty="0"/>
              <a:t>Click to edit master title style</a:t>
            </a:r>
          </a:p>
        </p:txBody>
      </p:sp>
      <p:sp>
        <p:nvSpPr>
          <p:cNvPr id="5" name="Date Placeholder 4"/>
          <p:cNvSpPr>
            <a:spLocks noGrp="1"/>
          </p:cNvSpPr>
          <p:nvPr>
            <p:ph type="dt" sz="half" idx="10"/>
          </p:nvPr>
        </p:nvSpPr>
        <p:spPr/>
        <p:txBody>
          <a:bodyPr/>
          <a:lstStyle/>
          <a:p>
            <a:fld id="{E836AAF1-9EDF-4B98-9BEE-2FBC7F5478E7}"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95486-FB11-624E-BD4D-79BE8E168F8B}" type="slidenum">
              <a:rPr lang="en-US" smtClean="0"/>
              <a:t>‹#›</a:t>
            </a:fld>
            <a:endParaRPr lang="en-US"/>
          </a:p>
        </p:txBody>
      </p:sp>
      <p:sp>
        <p:nvSpPr>
          <p:cNvPr id="8" name="Content Placeholder 2"/>
          <p:cNvSpPr>
            <a:spLocks noGrp="1"/>
          </p:cNvSpPr>
          <p:nvPr>
            <p:ph idx="13"/>
          </p:nvPr>
        </p:nvSpPr>
        <p:spPr>
          <a:xfrm>
            <a:off x="838200" y="2126255"/>
            <a:ext cx="2434727" cy="3999123"/>
          </a:xfrm>
        </p:spPr>
        <p:txBody>
          <a:bodyPr>
            <a:normAutofit/>
          </a:bodyPr>
          <a:lstStyle>
            <a:lvl1pPr marL="0" indent="0">
              <a:lnSpc>
                <a:spcPct val="100000"/>
              </a:lnSpc>
              <a:spcBef>
                <a:spcPts val="0"/>
              </a:spcBef>
              <a:spcAft>
                <a:spcPts val="600"/>
              </a:spcAft>
              <a:buNone/>
              <a:defRPr sz="1400">
                <a:latin typeface="+mn-lt"/>
              </a:defRPr>
            </a:lvl1pPr>
            <a:lvl2pPr marL="457200" indent="0">
              <a:lnSpc>
                <a:spcPct val="100000"/>
              </a:lnSpc>
              <a:spcBef>
                <a:spcPts val="0"/>
              </a:spcBef>
              <a:spcAft>
                <a:spcPts val="600"/>
              </a:spcAft>
              <a:buNone/>
              <a:defRPr sz="1200">
                <a:latin typeface="+mn-lt"/>
              </a:defRPr>
            </a:lvl2pPr>
            <a:lvl3pPr marL="914400" indent="0">
              <a:lnSpc>
                <a:spcPct val="100000"/>
              </a:lnSpc>
              <a:spcBef>
                <a:spcPts val="0"/>
              </a:spcBef>
              <a:spcAft>
                <a:spcPts val="600"/>
              </a:spcAft>
              <a:buNone/>
              <a:defRPr sz="1100">
                <a:latin typeface="+mn-lt"/>
              </a:defRPr>
            </a:lvl3pPr>
            <a:lvl4pPr marL="1371600" indent="0">
              <a:lnSpc>
                <a:spcPct val="100000"/>
              </a:lnSpc>
              <a:spcBef>
                <a:spcPts val="0"/>
              </a:spcBef>
              <a:spcAft>
                <a:spcPts val="600"/>
              </a:spcAft>
              <a:buNone/>
              <a:defRPr sz="1050">
                <a:latin typeface="+mn-lt"/>
              </a:defRPr>
            </a:lvl4pPr>
            <a:lvl5pPr marL="1828800" indent="0">
              <a:lnSpc>
                <a:spcPct val="100000"/>
              </a:lnSpc>
              <a:spcBef>
                <a:spcPts val="0"/>
              </a:spcBef>
              <a:spcAft>
                <a:spcPts val="600"/>
              </a:spcAft>
              <a:buNone/>
              <a:defRPr sz="105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3531824" y="2126255"/>
            <a:ext cx="2434727" cy="3999123"/>
          </a:xfrm>
        </p:spPr>
        <p:txBody>
          <a:bodyPr>
            <a:normAutofit/>
          </a:bodyPr>
          <a:lstStyle>
            <a:lvl1pPr marL="0" indent="0">
              <a:lnSpc>
                <a:spcPct val="100000"/>
              </a:lnSpc>
              <a:spcBef>
                <a:spcPts val="0"/>
              </a:spcBef>
              <a:spcAft>
                <a:spcPts val="600"/>
              </a:spcAft>
              <a:buNone/>
              <a:defRPr sz="1400">
                <a:latin typeface="+mn-lt"/>
              </a:defRPr>
            </a:lvl1pPr>
            <a:lvl2pPr marL="457200" indent="0">
              <a:lnSpc>
                <a:spcPct val="100000"/>
              </a:lnSpc>
              <a:spcBef>
                <a:spcPts val="0"/>
              </a:spcBef>
              <a:spcAft>
                <a:spcPts val="600"/>
              </a:spcAft>
              <a:buNone/>
              <a:defRPr sz="1200">
                <a:latin typeface="+mn-lt"/>
              </a:defRPr>
            </a:lvl2pPr>
            <a:lvl3pPr marL="914400" indent="0">
              <a:lnSpc>
                <a:spcPct val="100000"/>
              </a:lnSpc>
              <a:spcBef>
                <a:spcPts val="0"/>
              </a:spcBef>
              <a:spcAft>
                <a:spcPts val="600"/>
              </a:spcAft>
              <a:buNone/>
              <a:defRPr sz="1100">
                <a:latin typeface="+mn-lt"/>
              </a:defRPr>
            </a:lvl3pPr>
            <a:lvl4pPr marL="1371600" indent="0">
              <a:lnSpc>
                <a:spcPct val="100000"/>
              </a:lnSpc>
              <a:spcBef>
                <a:spcPts val="0"/>
              </a:spcBef>
              <a:spcAft>
                <a:spcPts val="600"/>
              </a:spcAft>
              <a:buNone/>
              <a:defRPr sz="1050">
                <a:latin typeface="+mn-lt"/>
              </a:defRPr>
            </a:lvl4pPr>
            <a:lvl5pPr marL="1828800" indent="0">
              <a:lnSpc>
                <a:spcPct val="100000"/>
              </a:lnSpc>
              <a:spcBef>
                <a:spcPts val="0"/>
              </a:spcBef>
              <a:spcAft>
                <a:spcPts val="600"/>
              </a:spcAft>
              <a:buNone/>
              <a:defRPr sz="105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5"/>
          </p:nvPr>
        </p:nvSpPr>
        <p:spPr>
          <a:xfrm>
            <a:off x="6225448" y="2126255"/>
            <a:ext cx="2434727" cy="3999123"/>
          </a:xfrm>
        </p:spPr>
        <p:txBody>
          <a:bodyPr>
            <a:normAutofit/>
          </a:bodyPr>
          <a:lstStyle>
            <a:lvl1pPr marL="0" indent="0">
              <a:lnSpc>
                <a:spcPct val="100000"/>
              </a:lnSpc>
              <a:spcBef>
                <a:spcPts val="0"/>
              </a:spcBef>
              <a:spcAft>
                <a:spcPts val="600"/>
              </a:spcAft>
              <a:buNone/>
              <a:defRPr sz="1400">
                <a:latin typeface="+mn-lt"/>
              </a:defRPr>
            </a:lvl1pPr>
            <a:lvl2pPr marL="457200" indent="0">
              <a:lnSpc>
                <a:spcPct val="100000"/>
              </a:lnSpc>
              <a:spcBef>
                <a:spcPts val="0"/>
              </a:spcBef>
              <a:spcAft>
                <a:spcPts val="600"/>
              </a:spcAft>
              <a:buNone/>
              <a:defRPr sz="1200">
                <a:latin typeface="+mn-lt"/>
              </a:defRPr>
            </a:lvl2pPr>
            <a:lvl3pPr marL="914400" indent="0">
              <a:lnSpc>
                <a:spcPct val="100000"/>
              </a:lnSpc>
              <a:spcBef>
                <a:spcPts val="0"/>
              </a:spcBef>
              <a:spcAft>
                <a:spcPts val="600"/>
              </a:spcAft>
              <a:buNone/>
              <a:defRPr sz="1100">
                <a:latin typeface="+mn-lt"/>
              </a:defRPr>
            </a:lvl3pPr>
            <a:lvl4pPr marL="1371600" indent="0">
              <a:lnSpc>
                <a:spcPct val="100000"/>
              </a:lnSpc>
              <a:spcBef>
                <a:spcPts val="0"/>
              </a:spcBef>
              <a:spcAft>
                <a:spcPts val="600"/>
              </a:spcAft>
              <a:buNone/>
              <a:defRPr sz="1050">
                <a:latin typeface="+mn-lt"/>
              </a:defRPr>
            </a:lvl4pPr>
            <a:lvl5pPr marL="1828800" indent="0">
              <a:lnSpc>
                <a:spcPct val="100000"/>
              </a:lnSpc>
              <a:spcBef>
                <a:spcPts val="0"/>
              </a:spcBef>
              <a:spcAft>
                <a:spcPts val="600"/>
              </a:spcAft>
              <a:buNone/>
              <a:defRPr sz="105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6"/>
          </p:nvPr>
        </p:nvSpPr>
        <p:spPr>
          <a:xfrm>
            <a:off x="8919073" y="2126255"/>
            <a:ext cx="2434727" cy="3999123"/>
          </a:xfrm>
        </p:spPr>
        <p:txBody>
          <a:bodyPr>
            <a:normAutofit/>
          </a:bodyPr>
          <a:lstStyle>
            <a:lvl1pPr marL="0" indent="0">
              <a:lnSpc>
                <a:spcPct val="100000"/>
              </a:lnSpc>
              <a:spcBef>
                <a:spcPts val="0"/>
              </a:spcBef>
              <a:spcAft>
                <a:spcPts val="600"/>
              </a:spcAft>
              <a:buNone/>
              <a:defRPr sz="1400">
                <a:latin typeface="+mn-lt"/>
              </a:defRPr>
            </a:lvl1pPr>
            <a:lvl2pPr marL="457200" indent="0">
              <a:lnSpc>
                <a:spcPct val="100000"/>
              </a:lnSpc>
              <a:spcBef>
                <a:spcPts val="0"/>
              </a:spcBef>
              <a:spcAft>
                <a:spcPts val="600"/>
              </a:spcAft>
              <a:buNone/>
              <a:defRPr sz="1200">
                <a:latin typeface="+mn-lt"/>
              </a:defRPr>
            </a:lvl2pPr>
            <a:lvl3pPr marL="914400" indent="0">
              <a:lnSpc>
                <a:spcPct val="100000"/>
              </a:lnSpc>
              <a:spcBef>
                <a:spcPts val="0"/>
              </a:spcBef>
              <a:spcAft>
                <a:spcPts val="600"/>
              </a:spcAft>
              <a:buNone/>
              <a:defRPr sz="1100">
                <a:latin typeface="+mn-lt"/>
              </a:defRPr>
            </a:lvl3pPr>
            <a:lvl4pPr marL="1371600" indent="0">
              <a:lnSpc>
                <a:spcPct val="100000"/>
              </a:lnSpc>
              <a:spcBef>
                <a:spcPts val="0"/>
              </a:spcBef>
              <a:spcAft>
                <a:spcPts val="600"/>
              </a:spcAft>
              <a:buNone/>
              <a:defRPr sz="1050">
                <a:latin typeface="+mn-lt"/>
              </a:defRPr>
            </a:lvl4pPr>
            <a:lvl5pPr marL="1828800" indent="0">
              <a:lnSpc>
                <a:spcPct val="100000"/>
              </a:lnSpc>
              <a:spcBef>
                <a:spcPts val="0"/>
              </a:spcBef>
              <a:spcAft>
                <a:spcPts val="600"/>
              </a:spcAft>
              <a:buNone/>
              <a:defRPr sz="105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0514012" cy="1206347"/>
          </a:xfrm>
        </p:spPr>
        <p:txBody>
          <a:bodyPr anchor="ctr"/>
          <a:lstStyle>
            <a:lvl1pPr>
              <a:defRPr sz="3200">
                <a:latin typeface="+mj-lt"/>
              </a:defRPr>
            </a:lvl1pPr>
          </a:lstStyle>
          <a:p>
            <a:r>
              <a:rPr lang="en-US" dirty="0"/>
              <a:t>Click to edit master title style</a:t>
            </a:r>
          </a:p>
        </p:txBody>
      </p:sp>
      <p:sp>
        <p:nvSpPr>
          <p:cNvPr id="3" name="Picture Placeholder 2"/>
          <p:cNvSpPr>
            <a:spLocks noGrp="1"/>
          </p:cNvSpPr>
          <p:nvPr>
            <p:ph type="pic" idx="1"/>
          </p:nvPr>
        </p:nvSpPr>
        <p:spPr>
          <a:xfrm>
            <a:off x="838200" y="2126255"/>
            <a:ext cx="5077858" cy="25448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9761B118-25F9-431A-86DC-8D0DB6F6A118}"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95486-FB11-624E-BD4D-79BE8E168F8B}" type="slidenum">
              <a:rPr lang="en-US" smtClean="0"/>
              <a:t>‹#›</a:t>
            </a:fld>
            <a:endParaRPr lang="en-US"/>
          </a:p>
        </p:txBody>
      </p:sp>
      <p:sp>
        <p:nvSpPr>
          <p:cNvPr id="10" name="Content Placeholder 2"/>
          <p:cNvSpPr>
            <a:spLocks noGrp="1"/>
          </p:cNvSpPr>
          <p:nvPr>
            <p:ph idx="15"/>
          </p:nvPr>
        </p:nvSpPr>
        <p:spPr>
          <a:xfrm>
            <a:off x="838200" y="4792336"/>
            <a:ext cx="5077858" cy="1333041"/>
          </a:xfrm>
        </p:spPr>
        <p:txBody>
          <a:bodyPr>
            <a:normAutofit/>
          </a:bodyPr>
          <a:lstStyle>
            <a:lvl1pPr marL="0" indent="0">
              <a:buNone/>
              <a:defRPr sz="1400">
                <a:latin typeface="+mn-lt"/>
              </a:defRPr>
            </a:lvl1pPr>
            <a:lvl2pPr marL="457200" indent="0">
              <a:buNone/>
              <a:defRPr sz="1200">
                <a:latin typeface="+mn-lt"/>
              </a:defRPr>
            </a:lvl2pPr>
            <a:lvl3pPr marL="914400" indent="0">
              <a:buNone/>
              <a:defRPr sz="1100">
                <a:latin typeface="+mn-lt"/>
              </a:defRPr>
            </a:lvl3pPr>
            <a:lvl4pPr marL="1371600" indent="0">
              <a:buNone/>
              <a:defRPr sz="1050">
                <a:latin typeface="+mn-lt"/>
              </a:defRPr>
            </a:lvl4pPr>
            <a:lvl5pPr marL="1828800" indent="0">
              <a:buNone/>
              <a:defRPr sz="105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2"/>
          <p:cNvSpPr>
            <a:spLocks noGrp="1"/>
          </p:cNvSpPr>
          <p:nvPr>
            <p:ph type="pic" idx="16"/>
          </p:nvPr>
        </p:nvSpPr>
        <p:spPr>
          <a:xfrm>
            <a:off x="6275942" y="2126255"/>
            <a:ext cx="5077858" cy="25448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2" name="Content Placeholder 2"/>
          <p:cNvSpPr>
            <a:spLocks noGrp="1"/>
          </p:cNvSpPr>
          <p:nvPr>
            <p:ph idx="17"/>
          </p:nvPr>
        </p:nvSpPr>
        <p:spPr>
          <a:xfrm>
            <a:off x="6275941" y="4792336"/>
            <a:ext cx="5077858" cy="1333041"/>
          </a:xfrm>
        </p:spPr>
        <p:txBody>
          <a:bodyPr>
            <a:normAutofit/>
          </a:bodyPr>
          <a:lstStyle>
            <a:lvl1pPr marL="0" indent="0">
              <a:buNone/>
              <a:defRPr sz="1400">
                <a:latin typeface="+mn-lt"/>
              </a:defRPr>
            </a:lvl1pPr>
            <a:lvl2pPr marL="457200" indent="0">
              <a:buNone/>
              <a:defRPr sz="1200">
                <a:latin typeface="+mn-lt"/>
              </a:defRPr>
            </a:lvl2pPr>
            <a:lvl3pPr marL="914400" indent="0">
              <a:buNone/>
              <a:defRPr sz="1100">
                <a:latin typeface="+mn-lt"/>
              </a:defRPr>
            </a:lvl3pPr>
            <a:lvl4pPr marL="1371600" indent="0">
              <a:buNone/>
              <a:defRPr sz="1050">
                <a:latin typeface="+mn-lt"/>
              </a:defRPr>
            </a:lvl4pPr>
            <a:lvl5pPr marL="1828800" indent="0">
              <a:buNone/>
              <a:defRPr sz="105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0A94E-4761-4499-B2C9-B97070D7115A}" type="datetime1">
              <a:rPr lang="en-US" smtClean="0"/>
              <a:t>10/22/2019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95486-FB11-624E-BD4D-79BE8E168F8B}"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51" r:id="rId3"/>
    <p:sldLayoutId id="2147483654" r:id="rId4"/>
    <p:sldLayoutId id="2147483660" r:id="rId5"/>
    <p:sldLayoutId id="2147483664" r:id="rId6"/>
    <p:sldLayoutId id="2147483661" r:id="rId7"/>
    <p:sldLayoutId id="2147483663" r:id="rId8"/>
    <p:sldLayoutId id="2147483666" r:id="rId9"/>
    <p:sldLayoutId id="2147483667" r:id="rId10"/>
    <p:sldLayoutId id="2147483668" r:id="rId11"/>
    <p:sldLayoutId id="2147483657" r:id="rId12"/>
    <p:sldLayoutId id="2147483662" r:id="rId13"/>
    <p:sldLayoutId id="2147483669" r:id="rId14"/>
    <p:sldLayoutId id="2147483670" r:id="rId15"/>
    <p:sldLayoutId id="2147483655" r:id="rId16"/>
    <p:sldLayoutId id="2147483665" r:id="rId17"/>
    <p:sldLayoutId id="2147483673" r:id="rId18"/>
  </p:sldLayoutIdLst>
  <p:hf sldNum="0" hdr="0" ftr="0" dt="0"/>
  <p:txStyles>
    <p:titleStyle>
      <a:lvl1pPr algn="l" defTabSz="914400" rtl="0" eaLnBrk="1" latinLnBrk="0" hangingPunct="1">
        <a:lnSpc>
          <a:spcPct val="90000"/>
        </a:lnSpc>
        <a:spcBef>
          <a:spcPct val="0"/>
        </a:spcBef>
        <a:buNone/>
        <a:defRPr sz="2800" b="1" kern="1200">
          <a:solidFill>
            <a:srgbClr val="EE374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16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1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12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1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1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infrastructure.gov.au/roads/safet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44891" y="5623421"/>
            <a:ext cx="7444031" cy="1049941"/>
          </a:xfrm>
        </p:spPr>
        <p:txBody>
          <a:bodyPr>
            <a:noAutofit/>
          </a:bodyPr>
          <a:lstStyle/>
          <a:p>
            <a:r>
              <a:rPr lang="en-US" sz="2400" b="1" dirty="0" smtClean="0">
                <a:latin typeface="+mn-lt"/>
              </a:rPr>
              <a:t>Adriana-Simona Mihaita</a:t>
            </a:r>
          </a:p>
          <a:p>
            <a:r>
              <a:rPr lang="en-US" dirty="0" smtClean="0">
                <a:latin typeface="+mn-lt"/>
              </a:rPr>
              <a:t>University of Technology Sydney, Australia</a:t>
            </a:r>
          </a:p>
        </p:txBody>
      </p:sp>
      <p:sp>
        <p:nvSpPr>
          <p:cNvPr id="3" name="Title 2"/>
          <p:cNvSpPr>
            <a:spLocks noGrp="1"/>
          </p:cNvSpPr>
          <p:nvPr>
            <p:ph type="title"/>
          </p:nvPr>
        </p:nvSpPr>
        <p:spPr/>
        <p:txBody>
          <a:bodyPr/>
          <a:lstStyle/>
          <a:p>
            <a:pPr algn="r"/>
            <a:r>
              <a:rPr lang="en-GB" dirty="0"/>
              <a:t>Arterial incident duration prediction using a bi-level framework of extreme gradient-tree boosting</a:t>
            </a:r>
            <a:endParaRPr lang="en-US" dirty="0">
              <a:latin typeface="+mn-lt"/>
            </a:endParaRPr>
          </a:p>
        </p:txBody>
      </p:sp>
      <p:sp>
        <p:nvSpPr>
          <p:cNvPr id="4" name="Rectangle 3"/>
          <p:cNvSpPr/>
          <p:nvPr/>
        </p:nvSpPr>
        <p:spPr>
          <a:xfrm>
            <a:off x="6419364" y="3882306"/>
            <a:ext cx="5089598" cy="369332"/>
          </a:xfrm>
          <a:prstGeom prst="rect">
            <a:avLst/>
          </a:prstGeom>
        </p:spPr>
        <p:txBody>
          <a:bodyPr wrap="none">
            <a:spAutoFit/>
          </a:bodyPr>
          <a:lstStyle/>
          <a:p>
            <a:r>
              <a:rPr lang="en-AU" dirty="0">
                <a:latin typeface="verdana" panose="020B0604030504040204" pitchFamily="34" charset="0"/>
              </a:rPr>
              <a:t>Mihaita, A.S., Liu, Z., Cai, C., Rizoiu, M.A</a:t>
            </a:r>
            <a:endParaRPr lang="en-AU" dirty="0"/>
          </a:p>
        </p:txBody>
      </p:sp>
    </p:spTree>
    <p:extLst>
      <p:ext uri="{BB962C8B-B14F-4D97-AF65-F5344CB8AC3E}">
        <p14:creationId xmlns:p14="http://schemas.microsoft.com/office/powerpoint/2010/main" val="92091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10514012" cy="580292"/>
          </a:xfrm>
        </p:spPr>
        <p:txBody>
          <a:bodyPr>
            <a:normAutofit/>
          </a:bodyPr>
          <a:lstStyle/>
          <a:p>
            <a:r>
              <a:rPr lang="en-US" dirty="0" smtClean="0">
                <a:solidFill>
                  <a:schemeClr val="tx1"/>
                </a:solidFill>
              </a:rPr>
              <a:t>Victoria Road – Sydney, AU</a:t>
            </a:r>
            <a:endParaRPr lang="en-US" dirty="0"/>
          </a:p>
        </p:txBody>
      </p:sp>
      <p:sp>
        <p:nvSpPr>
          <p:cNvPr id="3" name="Content Placeholder 2"/>
          <p:cNvSpPr>
            <a:spLocks noGrp="1"/>
          </p:cNvSpPr>
          <p:nvPr>
            <p:ph idx="13"/>
          </p:nvPr>
        </p:nvSpPr>
        <p:spPr>
          <a:xfrm>
            <a:off x="741484" y="1206991"/>
            <a:ext cx="5916491" cy="575406"/>
          </a:xfrm>
        </p:spPr>
        <p:txBody>
          <a:bodyPr>
            <a:noAutofit/>
          </a:bodyPr>
          <a:lstStyle/>
          <a:p>
            <a:r>
              <a:rPr lang="en-US" b="1" dirty="0" smtClean="0"/>
              <a:t>3.2 Adding in traffic flow features</a:t>
            </a:r>
          </a:p>
          <a:p>
            <a:endParaRPr lang="en-US" dirty="0"/>
          </a:p>
        </p:txBody>
      </p:sp>
      <p:sp>
        <p:nvSpPr>
          <p:cNvPr id="8" name="Rectangle 7"/>
          <p:cNvSpPr/>
          <p:nvPr/>
        </p:nvSpPr>
        <p:spPr>
          <a:xfrm>
            <a:off x="839786" y="1714480"/>
            <a:ext cx="11180763" cy="3416320"/>
          </a:xfrm>
          <a:prstGeom prst="rect">
            <a:avLst/>
          </a:prstGeom>
        </p:spPr>
        <p:txBody>
          <a:bodyPr wrap="square">
            <a:spAutoFit/>
          </a:bodyPr>
          <a:lstStyle/>
          <a:p>
            <a:pPr marL="285750" indent="-285750">
              <a:buFontTx/>
              <a:buChar char="-"/>
            </a:pPr>
            <a:r>
              <a:rPr lang="en-GB" dirty="0" smtClean="0"/>
              <a:t>3 measures of traffic flow were used:</a:t>
            </a:r>
          </a:p>
          <a:p>
            <a:pPr marL="285750" indent="-285750">
              <a:buFontTx/>
              <a:buChar char="-"/>
            </a:pPr>
            <a:endParaRPr lang="en-GB" dirty="0" smtClean="0"/>
          </a:p>
          <a:p>
            <a:pPr marL="742950" lvl="1" indent="-285750">
              <a:buFontTx/>
              <a:buChar char="-"/>
            </a:pPr>
            <a:r>
              <a:rPr lang="en-GB" dirty="0" smtClean="0"/>
              <a:t>a</a:t>
            </a:r>
            <a:r>
              <a:rPr lang="en-GB" dirty="0"/>
              <a:t>) the reported real-time flow from the </a:t>
            </a:r>
            <a:r>
              <a:rPr lang="en-GB" dirty="0" smtClean="0"/>
              <a:t>15-min time-interval </a:t>
            </a:r>
            <a:r>
              <a:rPr lang="en-GB" dirty="0"/>
              <a:t>when the incident </a:t>
            </a:r>
            <a:r>
              <a:rPr lang="en-GB" dirty="0" smtClean="0"/>
              <a:t>was reported </a:t>
            </a:r>
            <a:r>
              <a:rPr lang="en-GB" dirty="0"/>
              <a:t>(TRF), </a:t>
            </a:r>
            <a:endParaRPr lang="en-GB" dirty="0" smtClean="0"/>
          </a:p>
          <a:p>
            <a:pPr marL="742950" lvl="1" indent="-285750">
              <a:buFontTx/>
              <a:buChar char="-"/>
            </a:pPr>
            <a:endParaRPr lang="en-GB" dirty="0" smtClean="0"/>
          </a:p>
          <a:p>
            <a:pPr marL="742950" lvl="1" indent="-285750">
              <a:buFontTx/>
              <a:buChar char="-"/>
            </a:pPr>
            <a:r>
              <a:rPr lang="en-GB" dirty="0" smtClean="0"/>
              <a:t>b</a:t>
            </a:r>
            <a:r>
              <a:rPr lang="en-GB" dirty="0"/>
              <a:t>) the traffic flow corresponding to </a:t>
            </a:r>
            <a:r>
              <a:rPr lang="en-GB" dirty="0" smtClean="0"/>
              <a:t>1 </a:t>
            </a:r>
            <a:r>
              <a:rPr lang="en-GB" dirty="0"/>
              <a:t>hour prior to the accident (TFH) and </a:t>
            </a:r>
            <a:endParaRPr lang="en-GB" dirty="0" smtClean="0"/>
          </a:p>
          <a:p>
            <a:pPr marL="742950" lvl="1" indent="-285750">
              <a:buFontTx/>
              <a:buChar char="-"/>
            </a:pPr>
            <a:endParaRPr lang="en-GB" dirty="0" smtClean="0"/>
          </a:p>
          <a:p>
            <a:pPr marL="742950" lvl="1" indent="-285750">
              <a:buFontTx/>
              <a:buChar char="-"/>
            </a:pPr>
            <a:r>
              <a:rPr lang="en-GB" dirty="0" smtClean="0"/>
              <a:t>c</a:t>
            </a:r>
            <a:r>
              <a:rPr lang="en-GB" dirty="0"/>
              <a:t>) the </a:t>
            </a:r>
            <a:r>
              <a:rPr lang="en-GB" dirty="0" smtClean="0"/>
              <a:t>15-min </a:t>
            </a:r>
            <a:r>
              <a:rPr lang="en-GB" dirty="0"/>
              <a:t>to </a:t>
            </a:r>
            <a:r>
              <a:rPr lang="en-GB" dirty="0" smtClean="0"/>
              <a:t>1 </a:t>
            </a:r>
            <a:r>
              <a:rPr lang="en-GB" dirty="0"/>
              <a:t>hour traffic flow ratio on each section computed as TFR=TRF/TFH, </a:t>
            </a:r>
            <a:r>
              <a:rPr lang="en-GB" dirty="0" smtClean="0"/>
              <a:t>(</a:t>
            </a:r>
            <a:r>
              <a:rPr lang="en-GB" dirty="0"/>
              <a:t>a TFR </a:t>
            </a:r>
            <a:r>
              <a:rPr lang="en-GB" dirty="0" smtClean="0"/>
              <a:t>=zero =&gt; </a:t>
            </a:r>
            <a:r>
              <a:rPr lang="en-GB" dirty="0"/>
              <a:t>high congestion as the real-time flow decreases considerably close to the accident start-time as compared to the flow 60 minutes earlier). </a:t>
            </a:r>
            <a:endParaRPr lang="en-AU" dirty="0"/>
          </a:p>
          <a:p>
            <a:pPr marL="742950" lvl="1" indent="-285750">
              <a:buFontTx/>
              <a:buChar char="-"/>
            </a:pPr>
            <a:endParaRPr lang="en-GB" dirty="0"/>
          </a:p>
          <a:p>
            <a:pPr marL="285750" indent="-285750">
              <a:buFontTx/>
              <a:buChar char="-"/>
            </a:pPr>
            <a:endParaRPr lang="en-GB" dirty="0" smtClean="0"/>
          </a:p>
          <a:p>
            <a:pPr marL="285750" indent="-285750">
              <a:buFontTx/>
              <a:buChar char="-"/>
            </a:pPr>
            <a:endParaRPr lang="en-AU" dirty="0"/>
          </a:p>
        </p:txBody>
      </p:sp>
    </p:spTree>
    <p:extLst>
      <p:ext uri="{BB962C8B-B14F-4D97-AF65-F5344CB8AC3E}">
        <p14:creationId xmlns:p14="http://schemas.microsoft.com/office/powerpoint/2010/main" val="191640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6" y="190159"/>
            <a:ext cx="10514012" cy="580292"/>
          </a:xfrm>
        </p:spPr>
        <p:txBody>
          <a:bodyPr>
            <a:normAutofit/>
          </a:bodyPr>
          <a:lstStyle/>
          <a:p>
            <a:r>
              <a:rPr lang="en-US" dirty="0" smtClean="0">
                <a:solidFill>
                  <a:schemeClr val="tx1"/>
                </a:solidFill>
              </a:rPr>
              <a:t>Victoria Road – Sydney, AU</a:t>
            </a:r>
            <a:endParaRPr lang="en-US" dirty="0"/>
          </a:p>
        </p:txBody>
      </p:sp>
      <p:sp>
        <p:nvSpPr>
          <p:cNvPr id="3" name="Content Placeholder 2"/>
          <p:cNvSpPr>
            <a:spLocks noGrp="1"/>
          </p:cNvSpPr>
          <p:nvPr>
            <p:ph idx="13"/>
          </p:nvPr>
        </p:nvSpPr>
        <p:spPr>
          <a:xfrm>
            <a:off x="741484" y="885513"/>
            <a:ext cx="5916491" cy="575406"/>
          </a:xfrm>
        </p:spPr>
        <p:txBody>
          <a:bodyPr>
            <a:noAutofit/>
          </a:bodyPr>
          <a:lstStyle/>
          <a:p>
            <a:r>
              <a:rPr lang="en-US" b="1" dirty="0" smtClean="0"/>
              <a:t>3.3 Feature Scenario construction</a:t>
            </a:r>
          </a:p>
          <a:p>
            <a:endParaRPr lang="en-US" dirty="0"/>
          </a:p>
        </p:txBody>
      </p:sp>
      <p:sp>
        <p:nvSpPr>
          <p:cNvPr id="8" name="Rectangle 7"/>
          <p:cNvSpPr/>
          <p:nvPr/>
        </p:nvSpPr>
        <p:spPr>
          <a:xfrm>
            <a:off x="839786" y="1714480"/>
            <a:ext cx="11180763" cy="923330"/>
          </a:xfrm>
          <a:prstGeom prst="rect">
            <a:avLst/>
          </a:prstGeom>
        </p:spPr>
        <p:txBody>
          <a:bodyPr wrap="square">
            <a:spAutoFit/>
          </a:bodyPr>
          <a:lstStyle/>
          <a:p>
            <a:pPr marL="742950" lvl="1" indent="-285750">
              <a:buFontTx/>
              <a:buChar char="-"/>
            </a:pPr>
            <a:endParaRPr lang="en-GB" dirty="0"/>
          </a:p>
          <a:p>
            <a:pPr marL="285750" indent="-285750">
              <a:buFontTx/>
              <a:buChar char="-"/>
            </a:pPr>
            <a:endParaRPr lang="en-GB" dirty="0" smtClean="0"/>
          </a:p>
          <a:p>
            <a:pPr marL="285750" indent="-285750">
              <a:buFontTx/>
              <a:buChar char="-"/>
            </a:pPr>
            <a:endParaRPr lang="en-AU" dirty="0"/>
          </a:p>
        </p:txBody>
      </p:sp>
      <mc:AlternateContent xmlns:mc="http://schemas.openxmlformats.org/markup-compatibility/2006" xmlns:a14="http://schemas.microsoft.com/office/drawing/2010/main">
        <mc:Choice Requires="a14">
          <p:sp>
            <p:nvSpPr>
              <p:cNvPr id="6" name="Rectangle 3"/>
              <p:cNvSpPr>
                <a:spLocks noChangeArrowheads="1"/>
              </p:cNvSpPr>
              <p:nvPr/>
            </p:nvSpPr>
            <p:spPr bwMode="auto">
              <a:xfrm>
                <a:off x="839786" y="1575981"/>
                <a:ext cx="11266489" cy="49393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b="1" i="0" u="none" strike="noStrike" cap="none" normalizeH="0" baseline="0" dirty="0" smtClean="0">
                    <a:ln>
                      <a:noFill/>
                    </a:ln>
                    <a:solidFill>
                      <a:schemeClr val="tx1"/>
                    </a:solidFill>
                    <a:effectLst/>
                    <a:ea typeface="SimSun" panose="02010600030101010101" pitchFamily="2" charset="-122"/>
                    <a:cs typeface="Times New Roman" panose="02020603050405020304" pitchFamily="18" charset="0"/>
                  </a:rPr>
                  <a:t>Baseline Feature Set (BFS)</a:t>
                </a:r>
                <a:r>
                  <a:rPr kumimoji="0" lang="en-GB" altLang="zh-CN" b="0" i="0" u="none" strike="noStrike" cap="none" normalizeH="0" baseline="0" dirty="0" smtClean="0">
                    <a:ln>
                      <a:noFill/>
                    </a:ln>
                    <a:solidFill>
                      <a:schemeClr val="tx1"/>
                    </a:solidFill>
                    <a:effectLst/>
                    <a:ea typeface="SimSun" panose="02010600030101010101" pitchFamily="2" charset="-122"/>
                    <a:cs typeface="Times New Roman" panose="02020603050405020304" pitchFamily="18" charset="0"/>
                  </a:rPr>
                  <a:t>: uses all the feature information from Table 1</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zh-CN" dirty="0">
                  <a:ea typeface="SimSun" panose="02010600030101010101" pitchFamily="2" charset="-122"/>
                  <a:cs typeface="Times New Roman" panose="02020603050405020304" pitchFamily="18" charset="0"/>
                </a:endParaRPr>
              </a:p>
              <a:p>
                <a:pPr lvl="0" eaLnBrk="0" fontAlgn="base" hangingPunct="0">
                  <a:spcBef>
                    <a:spcPct val="0"/>
                  </a:spcBef>
                  <a:spcAft>
                    <a:spcPct val="0"/>
                  </a:spcAft>
                </a:pPr>
                <a:r>
                  <a:rPr lang="en-GB" b="1" dirty="0" smtClean="0"/>
                  <a:t>Feature </a:t>
                </a:r>
                <a:r>
                  <a:rPr lang="en-GB" b="1" dirty="0"/>
                  <a:t>Set A (FSA)</a:t>
                </a:r>
                <a:r>
                  <a:rPr lang="en-GB" dirty="0"/>
                  <a:t>: </a:t>
                </a:r>
                <a:endParaRPr lang="en-GB" dirty="0" smtClean="0"/>
              </a:p>
              <a:p>
                <a:pPr lvl="0" eaLnBrk="0" fontAlgn="base" hangingPunct="0">
                  <a:spcBef>
                    <a:spcPct val="0"/>
                  </a:spcBef>
                  <a:spcAft>
                    <a:spcPct val="0"/>
                  </a:spcAft>
                </a:pPr>
                <a:r>
                  <a:rPr lang="en-GB" dirty="0"/>
                  <a:t>	</a:t>
                </a:r>
                <a:r>
                  <a:rPr lang="en-GB" dirty="0" smtClean="0"/>
                  <a:t>BFS + flow </a:t>
                </a:r>
                <a:r>
                  <a:rPr lang="en-GB" dirty="0"/>
                  <a:t>counts </a:t>
                </a:r>
                <a:r>
                  <a:rPr lang="en-GB" dirty="0" smtClean="0"/>
                  <a:t>from </a:t>
                </a:r>
                <a:r>
                  <a:rPr lang="en-GB" dirty="0" err="1" smtClean="0"/>
                  <a:t>TRFi</a:t>
                </a:r>
                <a:r>
                  <a:rPr lang="en-GB" dirty="0" smtClean="0"/>
                  <a:t>, </a:t>
                </a:r>
                <a:r>
                  <a:rPr lang="en-GB" dirty="0" err="1" smtClean="0"/>
                  <a:t>TFHi</a:t>
                </a:r>
                <a:r>
                  <a:rPr lang="en-GB" dirty="0" smtClean="0"/>
                  <a:t>, </a:t>
                </a:r>
                <a:r>
                  <a:rPr lang="en-GB" dirty="0" err="1" smtClean="0"/>
                  <a:t>TFRi</a:t>
                </a:r>
                <a:r>
                  <a:rPr lang="en-GB" dirty="0"/>
                  <a:t>, </a:t>
                </a:r>
                <a14:m>
                  <m:oMath xmlns:m="http://schemas.openxmlformats.org/officeDocument/2006/math">
                    <m:r>
                      <a:rPr lang="en-GB" i="1">
                        <a:latin typeface="Cambria Math" panose="02040503050406030204" pitchFamily="18" charset="0"/>
                      </a:rPr>
                      <m:t>𝑖</m:t>
                    </m:r>
                    <m:r>
                      <a:rPr lang="en-GB">
                        <a:latin typeface="Cambria Math" panose="02040503050406030204" pitchFamily="18" charset="0"/>
                      </a:rPr>
                      <m:t>∈</m:t>
                    </m:r>
                    <m:d>
                      <m:dPr>
                        <m:begChr m:val="{"/>
                        <m:endChr m:val="}"/>
                        <m:ctrlPr>
                          <a:rPr lang="en-AU" i="1">
                            <a:latin typeface="Cambria Math" panose="02040503050406030204" pitchFamily="18" charset="0"/>
                          </a:rPr>
                        </m:ctrlPr>
                      </m:dPr>
                      <m:e>
                        <m:r>
                          <a:rPr lang="en-GB">
                            <a:latin typeface="Cambria Math" panose="02040503050406030204" pitchFamily="18" charset="0"/>
                          </a:rPr>
                          <m:t>1, </m:t>
                        </m:r>
                        <m:sSub>
                          <m:sSubPr>
                            <m:ctrlPr>
                              <a:rPr lang="en-AU"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𝑠</m:t>
                            </m:r>
                          </m:sub>
                        </m:sSub>
                      </m:e>
                    </m:d>
                    <m:r>
                      <a:rPr lang="en-GB">
                        <a:latin typeface="Cambria Math" panose="02040503050406030204" pitchFamily="18" charset="0"/>
                      </a:rPr>
                      <m:t>, )</m:t>
                    </m:r>
                  </m:oMath>
                </a14:m>
                <a:r>
                  <a:rPr lang="en-GB" dirty="0"/>
                  <a:t>, where </a:t>
                </a:r>
                <a14:m>
                  <m:oMath xmlns:m="http://schemas.openxmlformats.org/officeDocument/2006/math">
                    <m:sSub>
                      <m:sSubPr>
                        <m:ctrlPr>
                          <a:rPr lang="en-AU"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𝑠</m:t>
                        </m:r>
                      </m:sub>
                    </m:sSub>
                    <m:r>
                      <a:rPr lang="en-GB">
                        <a:latin typeface="Cambria Math" panose="02040503050406030204" pitchFamily="18" charset="0"/>
                      </a:rPr>
                      <m:t> </m:t>
                    </m:r>
                  </m:oMath>
                </a14:m>
                <a:r>
                  <a:rPr lang="en-GB" dirty="0" smtClean="0"/>
                  <a:t>= total </a:t>
                </a:r>
                <a:r>
                  <a:rPr lang="en-GB" dirty="0"/>
                  <a:t>number of road sections). </a:t>
                </a:r>
                <a:endParaRPr lang="en-GB" dirty="0" smtClean="0"/>
              </a:p>
              <a:p>
                <a:pPr lvl="0" eaLnBrk="0" fontAlgn="base" hangingPunct="0">
                  <a:spcBef>
                    <a:spcPct val="0"/>
                  </a:spcBef>
                  <a:spcAft>
                    <a:spcPct val="0"/>
                  </a:spcAft>
                </a:pPr>
                <a:r>
                  <a:rPr lang="en-GB" dirty="0" smtClean="0"/>
                  <a:t>	This </a:t>
                </a:r>
                <a:r>
                  <a:rPr lang="en-GB" dirty="0"/>
                  <a:t>resulted in the addition of almost 700 extra features in the model training. </a:t>
                </a:r>
                <a:endParaRPr lang="en-GB" dirty="0" smtClean="0"/>
              </a:p>
              <a:p>
                <a:pPr lvl="0" eaLnBrk="0" fontAlgn="base" hangingPunct="0">
                  <a:spcBef>
                    <a:spcPct val="0"/>
                  </a:spcBef>
                  <a:spcAft>
                    <a:spcPct val="0"/>
                  </a:spcAft>
                </a:pPr>
                <a:endParaRPr kumimoji="0" lang="en-GB" altLang="zh-CN" b="0" i="0" u="none" strike="noStrike" cap="none" normalizeH="0" baseline="0" dirty="0">
                  <a:ln>
                    <a:noFill/>
                  </a:ln>
                  <a:solidFill>
                    <a:schemeClr val="tx1"/>
                  </a:solidFill>
                  <a:effectLst/>
                </a:endParaRPr>
              </a:p>
              <a:p>
                <a:r>
                  <a:rPr lang="en-GB" b="1" dirty="0"/>
                  <a:t>Feature Set B (FSB)</a:t>
                </a:r>
                <a:r>
                  <a:rPr lang="en-GB" dirty="0"/>
                  <a:t>: 	</a:t>
                </a:r>
                <a:r>
                  <a:rPr lang="en-GB" dirty="0" smtClean="0"/>
                  <a:t>BFS + the </a:t>
                </a:r>
                <a:r>
                  <a:rPr lang="en-GB" dirty="0"/>
                  <a:t>traffic flow </a:t>
                </a:r>
                <a:r>
                  <a:rPr lang="en-GB" dirty="0" smtClean="0"/>
                  <a:t>from </a:t>
                </a:r>
                <a:r>
                  <a:rPr lang="en-GB" dirty="0"/>
                  <a:t>only the top 5 closest road sections to the incident location (</a:t>
                </a:r>
                <a:r>
                  <a:rPr lang="en-GB" dirty="0" err="1"/>
                  <a:t>TRFi</a:t>
                </a:r>
                <a:r>
                  <a:rPr lang="en-GB" dirty="0"/>
                  <a:t>, </a:t>
                </a:r>
                <a:r>
                  <a:rPr lang="en-GB" dirty="0" err="1"/>
                  <a:t>TFHi</a:t>
                </a:r>
                <a:r>
                  <a:rPr lang="en-GB" dirty="0"/>
                  <a:t>, </a:t>
                </a:r>
                <a:r>
                  <a:rPr lang="en-GB" dirty="0" err="1"/>
                  <a:t>TFRi</a:t>
                </a:r>
                <a:r>
                  <a:rPr lang="en-GB" dirty="0"/>
                  <a:t>, where</a:t>
                </a:r>
                <a14:m>
                  <m:oMath xmlns:m="http://schemas.openxmlformats.org/officeDocument/2006/math">
                    <m:r>
                      <a:rPr lang="en-GB">
                        <a:latin typeface="Cambria Math" panose="02040503050406030204" pitchFamily="18" charset="0"/>
                      </a:rPr>
                      <m:t> </m:t>
                    </m:r>
                    <m:r>
                      <a:rPr lang="en-GB" i="1">
                        <a:latin typeface="Cambria Math" panose="02040503050406030204" pitchFamily="18" charset="0"/>
                      </a:rPr>
                      <m:t>𝑖</m:t>
                    </m:r>
                    <m:r>
                      <a:rPr lang="en-GB">
                        <a:latin typeface="Cambria Math" panose="02040503050406030204" pitchFamily="18" charset="0"/>
                      </a:rPr>
                      <m:t>∈{1,.. 5}</m:t>
                    </m:r>
                  </m:oMath>
                </a14:m>
                <a:r>
                  <a:rPr lang="en-GB" dirty="0"/>
                  <a:t>).</a:t>
                </a:r>
                <a:endParaRPr lang="en-GB" dirty="0" smtClean="0"/>
              </a:p>
              <a:p>
                <a:endParaRPr kumimoji="0" lang="en-GB" altLang="zh-CN" b="0" i="0" u="none" strike="noStrike" cap="none" normalizeH="0" baseline="0" dirty="0">
                  <a:ln>
                    <a:noFill/>
                  </a:ln>
                  <a:solidFill>
                    <a:schemeClr val="tx1"/>
                  </a:solidFill>
                  <a:effectLst/>
                </a:endParaRPr>
              </a:p>
              <a:p>
                <a:r>
                  <a:rPr lang="en-GB" b="1" dirty="0"/>
                  <a:t>Feature Set C (FSC)</a:t>
                </a:r>
                <a:r>
                  <a:rPr lang="en-GB" dirty="0"/>
                  <a:t>: </a:t>
                </a:r>
                <a:r>
                  <a:rPr lang="en-GB" dirty="0" smtClean="0"/>
                  <a:t>BFS + the </a:t>
                </a:r>
                <a:r>
                  <a:rPr lang="en-GB" dirty="0"/>
                  <a:t>aggregated traffic flow from the top 5 closest road sections (</a:t>
                </a:r>
                <a14:m>
                  <m:oMath xmlns:m="http://schemas.openxmlformats.org/officeDocument/2006/math">
                    <m:sSub>
                      <m:sSubPr>
                        <m:ctrlPr>
                          <a:rPr lang="en-AU" i="1">
                            <a:latin typeface="Cambria Math" panose="02040503050406030204" pitchFamily="18" charset="0"/>
                          </a:rPr>
                        </m:ctrlPr>
                      </m:sSubPr>
                      <m:e>
                        <m:r>
                          <a:rPr lang="en-GB" i="1">
                            <a:latin typeface="Cambria Math" panose="02040503050406030204" pitchFamily="18" charset="0"/>
                          </a:rPr>
                          <m:t>𝑇𝑅𝐹</m:t>
                        </m:r>
                      </m:e>
                      <m:sub>
                        <m:r>
                          <a:rPr lang="en-GB" i="1">
                            <a:latin typeface="Cambria Math" panose="02040503050406030204" pitchFamily="18" charset="0"/>
                          </a:rPr>
                          <m:t>𝑡𝑜𝑝</m:t>
                        </m:r>
                        <m:r>
                          <a:rPr lang="en-GB">
                            <a:latin typeface="Cambria Math" panose="02040503050406030204" pitchFamily="18" charset="0"/>
                          </a:rPr>
                          <m:t>_5</m:t>
                        </m:r>
                      </m:sub>
                    </m:sSub>
                    <m:r>
                      <a:rPr lang="en-GB">
                        <a:latin typeface="Cambria Math" panose="02040503050406030204" pitchFamily="18" charset="0"/>
                      </a:rPr>
                      <m:t>=</m:t>
                    </m:r>
                    <m:nary>
                      <m:naryPr>
                        <m:chr m:val="∑"/>
                        <m:limLoc m:val="undOvr"/>
                        <m:ctrlPr>
                          <a:rPr lang="en-AU" i="1">
                            <a:latin typeface="Cambria Math" panose="02040503050406030204" pitchFamily="18" charset="0"/>
                          </a:rPr>
                        </m:ctrlPr>
                      </m:naryPr>
                      <m:sub>
                        <m:r>
                          <a:rPr lang="en-GB" i="1">
                            <a:latin typeface="Cambria Math" panose="02040503050406030204" pitchFamily="18" charset="0"/>
                          </a:rPr>
                          <m:t>𝑖</m:t>
                        </m:r>
                        <m:r>
                          <a:rPr lang="en-GB">
                            <a:latin typeface="Cambria Math" panose="02040503050406030204" pitchFamily="18" charset="0"/>
                          </a:rPr>
                          <m:t>=1</m:t>
                        </m:r>
                      </m:sub>
                      <m:sup>
                        <m:r>
                          <a:rPr lang="en-GB">
                            <a:latin typeface="Cambria Math" panose="02040503050406030204" pitchFamily="18" charset="0"/>
                          </a:rPr>
                          <m:t>5</m:t>
                        </m:r>
                      </m:sup>
                      <m:e>
                        <m:sSub>
                          <m:sSubPr>
                            <m:ctrlPr>
                              <a:rPr lang="en-AU" i="1">
                                <a:latin typeface="Cambria Math" panose="02040503050406030204" pitchFamily="18" charset="0"/>
                              </a:rPr>
                            </m:ctrlPr>
                          </m:sSubPr>
                          <m:e>
                            <m:r>
                              <a:rPr lang="en-GB" i="1">
                                <a:latin typeface="Cambria Math" panose="02040503050406030204" pitchFamily="18" charset="0"/>
                              </a:rPr>
                              <m:t>𝑇𝑅𝐹</m:t>
                            </m:r>
                          </m:e>
                          <m:sub>
                            <m:r>
                              <a:rPr lang="en-GB" i="1">
                                <a:latin typeface="Cambria Math" panose="02040503050406030204" pitchFamily="18" charset="0"/>
                              </a:rPr>
                              <m:t>𝑖</m:t>
                            </m:r>
                          </m:sub>
                        </m:sSub>
                      </m:e>
                    </m:nary>
                  </m:oMath>
                </a14:m>
                <a:r>
                  <a:rPr lang="en-GB" dirty="0"/>
                  <a:t>,</a:t>
                </a:r>
                <a14:m>
                  <m:oMath xmlns:m="http://schemas.openxmlformats.org/officeDocument/2006/math">
                    <m:sSub>
                      <m:sSubPr>
                        <m:ctrlPr>
                          <a:rPr lang="en-AU" i="1">
                            <a:latin typeface="Cambria Math" panose="02040503050406030204" pitchFamily="18" charset="0"/>
                          </a:rPr>
                        </m:ctrlPr>
                      </m:sSubPr>
                      <m:e>
                        <m:r>
                          <a:rPr lang="en-GB" i="1">
                            <a:latin typeface="Cambria Math" panose="02040503050406030204" pitchFamily="18" charset="0"/>
                          </a:rPr>
                          <m:t>𝑇𝐹𝐻</m:t>
                        </m:r>
                      </m:e>
                      <m:sub>
                        <m:r>
                          <a:rPr lang="en-GB" i="1">
                            <a:latin typeface="Cambria Math" panose="02040503050406030204" pitchFamily="18" charset="0"/>
                          </a:rPr>
                          <m:t>𝑡𝑜𝑝</m:t>
                        </m:r>
                        <m:r>
                          <a:rPr lang="en-GB">
                            <a:latin typeface="Cambria Math" panose="02040503050406030204" pitchFamily="18" charset="0"/>
                          </a:rPr>
                          <m:t>_5</m:t>
                        </m:r>
                      </m:sub>
                    </m:sSub>
                    <m:r>
                      <a:rPr lang="en-GB">
                        <a:latin typeface="Cambria Math" panose="02040503050406030204" pitchFamily="18" charset="0"/>
                      </a:rPr>
                      <m:t>=</m:t>
                    </m:r>
                    <m:nary>
                      <m:naryPr>
                        <m:chr m:val="∑"/>
                        <m:limLoc m:val="undOvr"/>
                        <m:ctrlPr>
                          <a:rPr lang="en-AU" i="1">
                            <a:latin typeface="Cambria Math" panose="02040503050406030204" pitchFamily="18" charset="0"/>
                          </a:rPr>
                        </m:ctrlPr>
                      </m:naryPr>
                      <m:sub>
                        <m:r>
                          <a:rPr lang="en-GB" i="1">
                            <a:latin typeface="Cambria Math" panose="02040503050406030204" pitchFamily="18" charset="0"/>
                          </a:rPr>
                          <m:t>𝑖</m:t>
                        </m:r>
                        <m:r>
                          <a:rPr lang="en-GB">
                            <a:latin typeface="Cambria Math" panose="02040503050406030204" pitchFamily="18" charset="0"/>
                          </a:rPr>
                          <m:t>=1</m:t>
                        </m:r>
                      </m:sub>
                      <m:sup>
                        <m:r>
                          <a:rPr lang="en-GB">
                            <a:latin typeface="Cambria Math" panose="02040503050406030204" pitchFamily="18" charset="0"/>
                          </a:rPr>
                          <m:t>5</m:t>
                        </m:r>
                      </m:sup>
                      <m:e>
                        <m:sSub>
                          <m:sSubPr>
                            <m:ctrlPr>
                              <a:rPr lang="en-AU" i="1">
                                <a:latin typeface="Cambria Math" panose="02040503050406030204" pitchFamily="18" charset="0"/>
                              </a:rPr>
                            </m:ctrlPr>
                          </m:sSubPr>
                          <m:e>
                            <m:r>
                              <a:rPr lang="en-GB" i="1">
                                <a:latin typeface="Cambria Math" panose="02040503050406030204" pitchFamily="18" charset="0"/>
                              </a:rPr>
                              <m:t>𝑇𝐹𝐻</m:t>
                            </m:r>
                          </m:e>
                          <m:sub>
                            <m:r>
                              <a:rPr lang="en-GB" i="1">
                                <a:latin typeface="Cambria Math" panose="02040503050406030204" pitchFamily="18" charset="0"/>
                              </a:rPr>
                              <m:t>𝑖</m:t>
                            </m:r>
                          </m:sub>
                        </m:sSub>
                      </m:e>
                    </m:nary>
                  </m:oMath>
                </a14:m>
                <a:r>
                  <a:rPr lang="en-GB" dirty="0"/>
                  <a:t>, </a:t>
                </a:r>
                <a14:m>
                  <m:oMath xmlns:m="http://schemas.openxmlformats.org/officeDocument/2006/math">
                    <m:sSub>
                      <m:sSubPr>
                        <m:ctrlPr>
                          <a:rPr lang="en-AU" i="1">
                            <a:latin typeface="Cambria Math" panose="02040503050406030204" pitchFamily="18" charset="0"/>
                          </a:rPr>
                        </m:ctrlPr>
                      </m:sSubPr>
                      <m:e>
                        <m:r>
                          <a:rPr lang="en-GB" i="1">
                            <a:latin typeface="Cambria Math" panose="02040503050406030204" pitchFamily="18" charset="0"/>
                          </a:rPr>
                          <m:t>𝑇𝐹𝑅</m:t>
                        </m:r>
                      </m:e>
                      <m:sub>
                        <m:r>
                          <m:rPr>
                            <m:sty m:val="p"/>
                          </m:rPr>
                          <a:rPr lang="en-GB">
                            <a:latin typeface="Cambria Math" panose="02040503050406030204" pitchFamily="18" charset="0"/>
                          </a:rPr>
                          <m:t>top</m:t>
                        </m:r>
                        <m:r>
                          <a:rPr lang="en-GB">
                            <a:latin typeface="Cambria Math" panose="02040503050406030204" pitchFamily="18" charset="0"/>
                          </a:rPr>
                          <m:t>_5</m:t>
                        </m:r>
                      </m:sub>
                    </m:sSub>
                    <m:r>
                      <a:rPr lang="en-GB">
                        <a:latin typeface="Cambria Math" panose="02040503050406030204" pitchFamily="18" charset="0"/>
                      </a:rPr>
                      <m:t>=</m:t>
                    </m:r>
                    <m:nary>
                      <m:naryPr>
                        <m:chr m:val="∑"/>
                        <m:limLoc m:val="undOvr"/>
                        <m:ctrlPr>
                          <a:rPr lang="en-AU" i="1">
                            <a:latin typeface="Cambria Math" panose="02040503050406030204" pitchFamily="18" charset="0"/>
                          </a:rPr>
                        </m:ctrlPr>
                      </m:naryPr>
                      <m:sub>
                        <m:r>
                          <a:rPr lang="en-GB" i="1">
                            <a:latin typeface="Cambria Math" panose="02040503050406030204" pitchFamily="18" charset="0"/>
                          </a:rPr>
                          <m:t>𝑖</m:t>
                        </m:r>
                        <m:r>
                          <a:rPr lang="en-GB">
                            <a:latin typeface="Cambria Math" panose="02040503050406030204" pitchFamily="18" charset="0"/>
                          </a:rPr>
                          <m:t>=1</m:t>
                        </m:r>
                      </m:sub>
                      <m:sup>
                        <m:r>
                          <a:rPr lang="en-GB">
                            <a:latin typeface="Cambria Math" panose="02040503050406030204" pitchFamily="18" charset="0"/>
                          </a:rPr>
                          <m:t>5</m:t>
                        </m:r>
                      </m:sup>
                      <m:e>
                        <m:sSub>
                          <m:sSubPr>
                            <m:ctrlPr>
                              <a:rPr lang="en-AU" i="1">
                                <a:latin typeface="Cambria Math" panose="02040503050406030204" pitchFamily="18" charset="0"/>
                              </a:rPr>
                            </m:ctrlPr>
                          </m:sSubPr>
                          <m:e>
                            <m:r>
                              <a:rPr lang="en-GB" i="1">
                                <a:latin typeface="Cambria Math" panose="02040503050406030204" pitchFamily="18" charset="0"/>
                              </a:rPr>
                              <m:t>𝑇𝑅𝐹</m:t>
                            </m:r>
                          </m:e>
                          <m:sub>
                            <m:r>
                              <a:rPr lang="en-GB" i="1">
                                <a:latin typeface="Cambria Math" panose="02040503050406030204" pitchFamily="18" charset="0"/>
                              </a:rPr>
                              <m:t>𝑖</m:t>
                            </m:r>
                          </m:sub>
                        </m:sSub>
                      </m:e>
                    </m:nary>
                  </m:oMath>
                </a14:m>
                <a:r>
                  <a:rPr lang="en-GB" dirty="0"/>
                  <a:t>). </a:t>
                </a:r>
                <a:endParaRPr lang="en-GB" dirty="0" smtClean="0"/>
              </a:p>
              <a:p>
                <a:endParaRPr kumimoji="0" lang="en-GB" altLang="zh-CN" b="0" i="0" u="none" strike="noStrike" cap="none" normalizeH="0" baseline="0" dirty="0">
                  <a:ln>
                    <a:noFill/>
                  </a:ln>
                  <a:solidFill>
                    <a:schemeClr val="tx1"/>
                  </a:solidFill>
                  <a:effectLst/>
                </a:endParaRPr>
              </a:p>
              <a:p>
                <a:r>
                  <a:rPr lang="en-GB" b="1" dirty="0"/>
                  <a:t>Feature Set D (FSD)</a:t>
                </a:r>
                <a:r>
                  <a:rPr lang="en-GB" dirty="0"/>
                  <a:t>: </a:t>
                </a:r>
                <a:r>
                  <a:rPr lang="en-GB" dirty="0" smtClean="0"/>
                  <a:t>BFS + the </a:t>
                </a:r>
                <a:r>
                  <a:rPr lang="en-GB" dirty="0"/>
                  <a:t>traffic flow extracted from all the sections in the vicinity of the reported location of the incidents (</a:t>
                </a:r>
                <a14:m>
                  <m:oMath xmlns:m="http://schemas.openxmlformats.org/officeDocument/2006/math">
                    <m:sSub>
                      <m:sSubPr>
                        <m:ctrlPr>
                          <a:rPr lang="en-AU" i="1">
                            <a:latin typeface="Cambria Math" panose="02040503050406030204" pitchFamily="18" charset="0"/>
                          </a:rPr>
                        </m:ctrlPr>
                      </m:sSubPr>
                      <m:e>
                        <m:r>
                          <a:rPr lang="en-GB" i="1">
                            <a:latin typeface="Cambria Math" panose="02040503050406030204" pitchFamily="18" charset="0"/>
                          </a:rPr>
                          <m:t>𝑇𝑅𝐹</m:t>
                        </m:r>
                      </m:e>
                      <m:sub>
                        <m:r>
                          <m:rPr>
                            <m:sty m:val="p"/>
                          </m:rPr>
                          <a:rPr lang="en-GB">
                            <a:latin typeface="Cambria Math" panose="02040503050406030204" pitchFamily="18" charset="0"/>
                          </a:rPr>
                          <m:t>dv</m:t>
                        </m:r>
                      </m:sub>
                    </m:sSub>
                    <m:r>
                      <a:rPr lang="en-GB">
                        <a:latin typeface="Cambria Math" panose="02040503050406030204" pitchFamily="18" charset="0"/>
                      </a:rPr>
                      <m:t>=</m:t>
                    </m:r>
                    <m:nary>
                      <m:naryPr>
                        <m:chr m:val="∑"/>
                        <m:limLoc m:val="undOvr"/>
                        <m:ctrlPr>
                          <a:rPr lang="en-AU" i="1">
                            <a:latin typeface="Cambria Math" panose="02040503050406030204" pitchFamily="18" charset="0"/>
                          </a:rPr>
                        </m:ctrlPr>
                      </m:naryPr>
                      <m:sub>
                        <m:r>
                          <a:rPr lang="en-GB" i="1">
                            <a:latin typeface="Cambria Math" panose="02040503050406030204" pitchFamily="18" charset="0"/>
                          </a:rPr>
                          <m:t>𝑖</m:t>
                        </m:r>
                        <m:r>
                          <a:rPr lang="en-GB">
                            <a:latin typeface="Cambria Math" panose="02040503050406030204" pitchFamily="18" charset="0"/>
                          </a:rPr>
                          <m:t>=1</m:t>
                        </m:r>
                      </m:sub>
                      <m:sup>
                        <m:sSub>
                          <m:sSubPr>
                            <m:ctrlPr>
                              <a:rPr lang="en-AU"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𝑟</m:t>
                            </m:r>
                          </m:sub>
                        </m:sSub>
                      </m:sup>
                      <m:e>
                        <m:sSub>
                          <m:sSubPr>
                            <m:ctrlPr>
                              <a:rPr lang="en-AU" i="1">
                                <a:latin typeface="Cambria Math" panose="02040503050406030204" pitchFamily="18" charset="0"/>
                              </a:rPr>
                            </m:ctrlPr>
                          </m:sSubPr>
                          <m:e>
                            <m:r>
                              <a:rPr lang="en-GB" i="1">
                                <a:latin typeface="Cambria Math" panose="02040503050406030204" pitchFamily="18" charset="0"/>
                              </a:rPr>
                              <m:t>𝑇𝑅𝐹</m:t>
                            </m:r>
                          </m:e>
                          <m:sub>
                            <m:r>
                              <a:rPr lang="en-GB" i="1">
                                <a:latin typeface="Cambria Math" panose="02040503050406030204" pitchFamily="18" charset="0"/>
                              </a:rPr>
                              <m:t>𝑖</m:t>
                            </m:r>
                          </m:sub>
                        </m:sSub>
                      </m:e>
                    </m:nary>
                  </m:oMath>
                </a14:m>
                <a:r>
                  <a:rPr lang="en-GB" dirty="0"/>
                  <a:t>, </a:t>
                </a:r>
                <a14:m>
                  <m:oMath xmlns:m="http://schemas.openxmlformats.org/officeDocument/2006/math">
                    <m:sSub>
                      <m:sSubPr>
                        <m:ctrlPr>
                          <a:rPr lang="en-AU" i="1">
                            <a:latin typeface="Cambria Math" panose="02040503050406030204" pitchFamily="18" charset="0"/>
                          </a:rPr>
                        </m:ctrlPr>
                      </m:sSubPr>
                      <m:e>
                        <m:r>
                          <a:rPr lang="en-GB" i="1">
                            <a:latin typeface="Cambria Math" panose="02040503050406030204" pitchFamily="18" charset="0"/>
                          </a:rPr>
                          <m:t>𝑇𝐹𝐻</m:t>
                        </m:r>
                      </m:e>
                      <m:sub>
                        <m:r>
                          <m:rPr>
                            <m:sty m:val="p"/>
                          </m:rPr>
                          <a:rPr lang="en-GB">
                            <a:latin typeface="Cambria Math" panose="02040503050406030204" pitchFamily="18" charset="0"/>
                          </a:rPr>
                          <m:t>dv</m:t>
                        </m:r>
                      </m:sub>
                    </m:sSub>
                    <m:r>
                      <a:rPr lang="en-GB">
                        <a:latin typeface="Cambria Math" panose="02040503050406030204" pitchFamily="18" charset="0"/>
                      </a:rPr>
                      <m:t>=</m:t>
                    </m:r>
                    <m:nary>
                      <m:naryPr>
                        <m:chr m:val="∑"/>
                        <m:limLoc m:val="undOvr"/>
                        <m:ctrlPr>
                          <a:rPr lang="en-AU" i="1">
                            <a:latin typeface="Cambria Math" panose="02040503050406030204" pitchFamily="18" charset="0"/>
                          </a:rPr>
                        </m:ctrlPr>
                      </m:naryPr>
                      <m:sub>
                        <m:r>
                          <a:rPr lang="en-GB" i="1">
                            <a:latin typeface="Cambria Math" panose="02040503050406030204" pitchFamily="18" charset="0"/>
                          </a:rPr>
                          <m:t>𝑖</m:t>
                        </m:r>
                        <m:r>
                          <a:rPr lang="en-GB">
                            <a:latin typeface="Cambria Math" panose="02040503050406030204" pitchFamily="18" charset="0"/>
                          </a:rPr>
                          <m:t>=1</m:t>
                        </m:r>
                      </m:sub>
                      <m:sup>
                        <m:sSub>
                          <m:sSubPr>
                            <m:ctrlPr>
                              <a:rPr lang="en-AU"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𝑟</m:t>
                            </m:r>
                          </m:sub>
                        </m:sSub>
                      </m:sup>
                      <m:e>
                        <m:sSub>
                          <m:sSubPr>
                            <m:ctrlPr>
                              <a:rPr lang="en-AU" i="1">
                                <a:latin typeface="Cambria Math" panose="02040503050406030204" pitchFamily="18" charset="0"/>
                              </a:rPr>
                            </m:ctrlPr>
                          </m:sSubPr>
                          <m:e>
                            <m:r>
                              <a:rPr lang="en-GB" i="1">
                                <a:latin typeface="Cambria Math" panose="02040503050406030204" pitchFamily="18" charset="0"/>
                              </a:rPr>
                              <m:t>𝑇𝐹𝐻</m:t>
                            </m:r>
                          </m:e>
                          <m:sub>
                            <m:r>
                              <a:rPr lang="en-GB" i="1">
                                <a:latin typeface="Cambria Math" panose="02040503050406030204" pitchFamily="18" charset="0"/>
                              </a:rPr>
                              <m:t>𝑖</m:t>
                            </m:r>
                          </m:sub>
                        </m:sSub>
                      </m:e>
                    </m:nary>
                  </m:oMath>
                </a14:m>
                <a:r>
                  <a:rPr lang="en-GB" dirty="0"/>
                  <a:t>, </a:t>
                </a:r>
                <a14:m>
                  <m:oMath xmlns:m="http://schemas.openxmlformats.org/officeDocument/2006/math">
                    <m:sSub>
                      <m:sSubPr>
                        <m:ctrlPr>
                          <a:rPr lang="en-AU" i="1">
                            <a:latin typeface="Cambria Math" panose="02040503050406030204" pitchFamily="18" charset="0"/>
                          </a:rPr>
                        </m:ctrlPr>
                      </m:sSubPr>
                      <m:e>
                        <m:r>
                          <a:rPr lang="en-GB" i="1">
                            <a:latin typeface="Cambria Math" panose="02040503050406030204" pitchFamily="18" charset="0"/>
                          </a:rPr>
                          <m:t>𝑇𝐹𝑅</m:t>
                        </m:r>
                      </m:e>
                      <m:sub>
                        <m:r>
                          <m:rPr>
                            <m:sty m:val="p"/>
                          </m:rPr>
                          <a:rPr lang="en-GB">
                            <a:latin typeface="Cambria Math" panose="02040503050406030204" pitchFamily="18" charset="0"/>
                          </a:rPr>
                          <m:t>dv</m:t>
                        </m:r>
                      </m:sub>
                    </m:sSub>
                    <m:r>
                      <a:rPr lang="en-GB">
                        <a:latin typeface="Cambria Math" panose="02040503050406030204" pitchFamily="18" charset="0"/>
                      </a:rPr>
                      <m:t>=</m:t>
                    </m:r>
                    <m:nary>
                      <m:naryPr>
                        <m:chr m:val="∑"/>
                        <m:limLoc m:val="undOvr"/>
                        <m:ctrlPr>
                          <a:rPr lang="en-AU" i="1">
                            <a:latin typeface="Cambria Math" panose="02040503050406030204" pitchFamily="18" charset="0"/>
                          </a:rPr>
                        </m:ctrlPr>
                      </m:naryPr>
                      <m:sub>
                        <m:r>
                          <a:rPr lang="en-GB" i="1">
                            <a:latin typeface="Cambria Math" panose="02040503050406030204" pitchFamily="18" charset="0"/>
                          </a:rPr>
                          <m:t>𝑖</m:t>
                        </m:r>
                        <m:r>
                          <a:rPr lang="en-GB">
                            <a:latin typeface="Cambria Math" panose="02040503050406030204" pitchFamily="18" charset="0"/>
                          </a:rPr>
                          <m:t>=1</m:t>
                        </m:r>
                      </m:sub>
                      <m:sup>
                        <m:sSub>
                          <m:sSubPr>
                            <m:ctrlPr>
                              <a:rPr lang="en-AU"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𝑟</m:t>
                            </m:r>
                          </m:sub>
                        </m:sSub>
                      </m:sup>
                      <m:e>
                        <m:sSub>
                          <m:sSubPr>
                            <m:ctrlPr>
                              <a:rPr lang="en-AU" i="1">
                                <a:latin typeface="Cambria Math" panose="02040503050406030204" pitchFamily="18" charset="0"/>
                              </a:rPr>
                            </m:ctrlPr>
                          </m:sSubPr>
                          <m:e>
                            <m:r>
                              <a:rPr lang="en-GB" i="1">
                                <a:latin typeface="Cambria Math" panose="02040503050406030204" pitchFamily="18" charset="0"/>
                              </a:rPr>
                              <m:t>𝑇𝑅𝐹</m:t>
                            </m:r>
                          </m:e>
                          <m:sub>
                            <m:r>
                              <a:rPr lang="en-GB" i="1">
                                <a:latin typeface="Cambria Math" panose="02040503050406030204" pitchFamily="18" charset="0"/>
                              </a:rPr>
                              <m:t>𝑖</m:t>
                            </m:r>
                          </m:sub>
                        </m:sSub>
                      </m:e>
                    </m:nary>
                  </m:oMath>
                </a14:m>
                <a:r>
                  <a:rPr lang="en-GB" dirty="0"/>
                  <a:t>, where </a:t>
                </a:r>
                <a:endParaRPr lang="en-GB" dirty="0" smtClean="0"/>
              </a:p>
              <a:p>
                <a14:m>
                  <m:oMath xmlns:m="http://schemas.openxmlformats.org/officeDocument/2006/math">
                    <m:sSub>
                      <m:sSubPr>
                        <m:ctrlPr>
                          <a:rPr lang="en-AU"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𝑟</m:t>
                        </m:r>
                      </m:sub>
                    </m:sSub>
                  </m:oMath>
                </a14:m>
                <a:r>
                  <a:rPr lang="en-GB" dirty="0"/>
                  <a:t> is the total number of road sections in the selected area and </a:t>
                </a:r>
                <a:endParaRPr lang="en-AU" i="1" dirty="0" smtClean="0"/>
              </a:p>
              <a:p>
                <a14:m>
                  <m:oMath xmlns:m="http://schemas.openxmlformats.org/officeDocument/2006/math">
                    <m:r>
                      <a:rPr lang="en-GB" i="1">
                        <a:latin typeface="Cambria Math" panose="02040503050406030204" pitchFamily="18" charset="0"/>
                      </a:rPr>
                      <m:t>𝑑𝑣</m:t>
                    </m:r>
                  </m:oMath>
                </a14:m>
                <a:r>
                  <a:rPr lang="en-GB" dirty="0"/>
                  <a:t> is the distance from the location of the incident to the closest road </a:t>
                </a:r>
                <a:r>
                  <a:rPr lang="en-GB" dirty="0" smtClean="0"/>
                  <a:t>sections; </a:t>
                </a:r>
                <a:r>
                  <a:rPr lang="en-GB" dirty="0"/>
                  <a:t>{100m, 200m, 300m, 500m, 600m}</a:t>
                </a:r>
                <a:endParaRPr kumimoji="0" lang="en-AU" altLang="zh-CN" b="0" i="0" u="none" strike="noStrike" cap="none" normalizeH="0" baseline="0" dirty="0" smtClean="0">
                  <a:ln>
                    <a:noFill/>
                  </a:ln>
                  <a:solidFill>
                    <a:schemeClr val="tx1"/>
                  </a:solidFill>
                  <a:effectLst/>
                </a:endParaRPr>
              </a:p>
            </p:txBody>
          </p:sp>
        </mc:Choice>
        <mc:Fallback xmlns="">
          <p:sp>
            <p:nvSpPr>
              <p:cNvPr id="6" name="Rectangle 3"/>
              <p:cNvSpPr>
                <a:spLocks noRot="1" noChangeAspect="1" noMove="1" noResize="1" noEditPoints="1" noAdjustHandles="1" noChangeArrowheads="1" noChangeShapeType="1" noTextEdit="1"/>
              </p:cNvSpPr>
              <p:nvPr/>
            </p:nvSpPr>
            <p:spPr bwMode="auto">
              <a:xfrm>
                <a:off x="839786" y="1575981"/>
                <a:ext cx="11266489" cy="4939365"/>
              </a:xfrm>
              <a:prstGeom prst="rect">
                <a:avLst/>
              </a:prstGeom>
              <a:blipFill>
                <a:blip r:embed="rId3"/>
                <a:stretch>
                  <a:fillRect l="-3030" t="-247" b="-14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AU">
                    <a:noFill/>
                  </a:rPr>
                  <a:t> </a:t>
                </a:r>
              </a:p>
            </p:txBody>
          </p:sp>
        </mc:Fallback>
      </mc:AlternateContent>
    </p:spTree>
    <p:extLst>
      <p:ext uri="{BB962C8B-B14F-4D97-AF65-F5344CB8AC3E}">
        <p14:creationId xmlns:p14="http://schemas.microsoft.com/office/powerpoint/2010/main" val="1657486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10514012" cy="580292"/>
          </a:xfrm>
        </p:spPr>
        <p:txBody>
          <a:bodyPr/>
          <a:lstStyle/>
          <a:p>
            <a:r>
              <a:rPr lang="en-US" dirty="0" smtClean="0">
                <a:solidFill>
                  <a:schemeClr val="tx1"/>
                </a:solidFill>
              </a:rPr>
              <a:t>Summary</a:t>
            </a:r>
            <a:endParaRPr lang="en-US" dirty="0"/>
          </a:p>
        </p:txBody>
      </p:sp>
      <p:sp>
        <p:nvSpPr>
          <p:cNvPr id="3" name="Content Placeholder 2"/>
          <p:cNvSpPr>
            <a:spLocks noGrp="1"/>
          </p:cNvSpPr>
          <p:nvPr>
            <p:ph idx="13"/>
          </p:nvPr>
        </p:nvSpPr>
        <p:spPr>
          <a:xfrm>
            <a:off x="741484" y="1494694"/>
            <a:ext cx="10515600" cy="4744986"/>
          </a:xfrm>
        </p:spPr>
        <p:txBody>
          <a:bodyPr>
            <a:noAutofit/>
          </a:bodyPr>
          <a:lstStyle/>
          <a:p>
            <a:pPr marL="457200" indent="-457200">
              <a:buFont typeface="+mj-lt"/>
              <a:buAutoNum type="arabicPeriod"/>
            </a:pPr>
            <a:r>
              <a:rPr lang="en-US" b="1" dirty="0" smtClean="0">
                <a:solidFill>
                  <a:schemeClr val="bg1">
                    <a:lumMod val="85000"/>
                  </a:schemeClr>
                </a:solidFill>
              </a:rPr>
              <a:t>Introduction</a:t>
            </a:r>
          </a:p>
          <a:p>
            <a:pPr marL="457200" indent="-457200">
              <a:buFont typeface="+mj-lt"/>
              <a:buAutoNum type="arabicPeriod"/>
            </a:pPr>
            <a:r>
              <a:rPr lang="en-US" b="1" dirty="0" smtClean="0">
                <a:solidFill>
                  <a:schemeClr val="bg1">
                    <a:lumMod val="85000"/>
                  </a:schemeClr>
                </a:solidFill>
              </a:rPr>
              <a:t>Challenges</a:t>
            </a:r>
          </a:p>
          <a:p>
            <a:pPr marL="457200" indent="-457200">
              <a:buFont typeface="+mj-lt"/>
              <a:buAutoNum type="arabicPeriod"/>
            </a:pPr>
            <a:r>
              <a:rPr lang="en-US" b="1" dirty="0" smtClean="0">
                <a:solidFill>
                  <a:schemeClr val="bg1">
                    <a:lumMod val="85000"/>
                  </a:schemeClr>
                </a:solidFill>
              </a:rPr>
              <a:t>Data sources</a:t>
            </a:r>
          </a:p>
          <a:p>
            <a:pPr marL="457200" indent="-457200">
              <a:buFont typeface="+mj-lt"/>
              <a:buAutoNum type="arabicPeriod"/>
            </a:pPr>
            <a:r>
              <a:rPr lang="en-US" b="1" dirty="0" smtClean="0"/>
              <a:t>Methodology</a:t>
            </a:r>
          </a:p>
          <a:p>
            <a:pPr marL="457200" indent="-457200">
              <a:buFont typeface="+mj-lt"/>
              <a:buAutoNum type="arabicPeriod"/>
            </a:pPr>
            <a:r>
              <a:rPr lang="en-US" b="1" dirty="0" smtClean="0">
                <a:solidFill>
                  <a:schemeClr val="bg1">
                    <a:lumMod val="85000"/>
                  </a:schemeClr>
                </a:solidFill>
              </a:rPr>
              <a:t>Data profiling</a:t>
            </a:r>
          </a:p>
          <a:p>
            <a:pPr marL="457200" indent="-457200">
              <a:buFont typeface="+mj-lt"/>
              <a:buAutoNum type="arabicPeriod"/>
            </a:pPr>
            <a:r>
              <a:rPr lang="en-US" b="1" dirty="0" smtClean="0">
                <a:solidFill>
                  <a:schemeClr val="bg1">
                    <a:lumMod val="85000"/>
                  </a:schemeClr>
                </a:solidFill>
              </a:rPr>
              <a:t>Numerical results</a:t>
            </a:r>
          </a:p>
          <a:p>
            <a:pPr marL="457200" indent="-457200">
              <a:buFont typeface="+mj-lt"/>
              <a:buAutoNum type="arabicPeriod"/>
            </a:pPr>
            <a:r>
              <a:rPr lang="en-US" b="1" dirty="0" smtClean="0">
                <a:solidFill>
                  <a:schemeClr val="bg1">
                    <a:lumMod val="85000"/>
                  </a:schemeClr>
                </a:solidFill>
              </a:rPr>
              <a:t>Feature importance</a:t>
            </a:r>
          </a:p>
          <a:p>
            <a:pPr marL="457200" indent="-457200">
              <a:buFont typeface="+mj-lt"/>
              <a:buAutoNum type="arabicPeriod"/>
            </a:pPr>
            <a:r>
              <a:rPr lang="en-US" b="1" dirty="0" smtClean="0">
                <a:solidFill>
                  <a:schemeClr val="bg1">
                    <a:lumMod val="85000"/>
                  </a:schemeClr>
                </a:solidFill>
              </a:rPr>
              <a:t>Conclusions</a:t>
            </a:r>
          </a:p>
          <a:p>
            <a:endParaRPr lang="en-US" dirty="0"/>
          </a:p>
        </p:txBody>
      </p:sp>
    </p:spTree>
    <p:extLst>
      <p:ext uri="{BB962C8B-B14F-4D97-AF65-F5344CB8AC3E}">
        <p14:creationId xmlns:p14="http://schemas.microsoft.com/office/powerpoint/2010/main" val="679411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6" y="190159"/>
            <a:ext cx="10514012" cy="580292"/>
          </a:xfrm>
        </p:spPr>
        <p:txBody>
          <a:bodyPr>
            <a:normAutofit/>
          </a:bodyPr>
          <a:lstStyle/>
          <a:p>
            <a:r>
              <a:rPr lang="en-US" dirty="0" smtClean="0">
                <a:solidFill>
                  <a:schemeClr val="tx1"/>
                </a:solidFill>
              </a:rPr>
              <a:t>4. METHODOLOGY</a:t>
            </a:r>
            <a:endParaRPr lang="en-US" dirty="0"/>
          </a:p>
        </p:txBody>
      </p:sp>
      <p:sp>
        <p:nvSpPr>
          <p:cNvPr id="8" name="Rectangle 7"/>
          <p:cNvSpPr/>
          <p:nvPr/>
        </p:nvSpPr>
        <p:spPr>
          <a:xfrm>
            <a:off x="839786" y="1714480"/>
            <a:ext cx="11180763" cy="923330"/>
          </a:xfrm>
          <a:prstGeom prst="rect">
            <a:avLst/>
          </a:prstGeom>
        </p:spPr>
        <p:txBody>
          <a:bodyPr wrap="square">
            <a:spAutoFit/>
          </a:bodyPr>
          <a:lstStyle/>
          <a:p>
            <a:pPr marL="742950" lvl="1" indent="-285750">
              <a:buFontTx/>
              <a:buChar char="-"/>
            </a:pPr>
            <a:endParaRPr lang="en-GB" dirty="0"/>
          </a:p>
          <a:p>
            <a:pPr marL="285750" indent="-285750">
              <a:buFontTx/>
              <a:buChar char="-"/>
            </a:pPr>
            <a:endParaRPr lang="en-GB" dirty="0" smtClean="0"/>
          </a:p>
          <a:p>
            <a:pPr marL="285750" indent="-285750">
              <a:buFontTx/>
              <a:buChar char="-"/>
            </a:pPr>
            <a:endParaRPr lang="en-AU" dirty="0"/>
          </a:p>
        </p:txBody>
      </p:sp>
      <p:pic>
        <p:nvPicPr>
          <p:cNvPr id="7" name="Picture 6" descr="A close up of a map&#10;&#10;Description automatically generated">
            <a:extLst>
              <a:ext uri="{FF2B5EF4-FFF2-40B4-BE49-F238E27FC236}">
                <a16:creationId xmlns:a16="http://schemas.microsoft.com/office/drawing/2014/main" id="{AE299801-C7FC-41AD-930E-1B81210D66F0}"/>
              </a:ext>
            </a:extLst>
          </p:cNvPr>
          <p:cNvPicPr>
            <a:picLocks noChangeAspect="1"/>
          </p:cNvPicPr>
          <p:nvPr/>
        </p:nvPicPr>
        <p:blipFill>
          <a:blip r:embed="rId3"/>
          <a:stretch>
            <a:fillRect/>
          </a:stretch>
        </p:blipFill>
        <p:spPr>
          <a:xfrm>
            <a:off x="988897" y="770451"/>
            <a:ext cx="7612177" cy="5077980"/>
          </a:xfrm>
          <a:prstGeom prst="rect">
            <a:avLst/>
          </a:prstGeom>
        </p:spPr>
      </p:pic>
      <p:sp>
        <p:nvSpPr>
          <p:cNvPr id="9" name="Text Box 2">
            <a:extLst>
              <a:ext uri="{FF2B5EF4-FFF2-40B4-BE49-F238E27FC236}">
                <a16:creationId xmlns:a16="http://schemas.microsoft.com/office/drawing/2014/main" id="{9D586D22-4A20-467B-8545-7F1107E3FF2A}"/>
              </a:ext>
            </a:extLst>
          </p:cNvPr>
          <p:cNvSpPr txBox="1"/>
          <p:nvPr/>
        </p:nvSpPr>
        <p:spPr>
          <a:xfrm>
            <a:off x="3291475" y="5943725"/>
            <a:ext cx="3465665" cy="143629"/>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spcBef>
                <a:spcPts val="600"/>
              </a:spcBef>
              <a:spcAft>
                <a:spcPts val="600"/>
              </a:spcAft>
            </a:pPr>
            <a:r>
              <a:rPr lang="en-AU" sz="1400" b="0" i="1" u="sng" dirty="0">
                <a:solidFill>
                  <a:srgbClr val="0000FF"/>
                </a:solidFill>
                <a:effectLst/>
                <a:latin typeface="+mj-lt"/>
                <a:ea typeface="SimSun" panose="02010600030101010101" pitchFamily="2" charset="-122"/>
              </a:rPr>
              <a:t>Fig </a:t>
            </a:r>
            <a:r>
              <a:rPr lang="en-AU" sz="1400" b="0" i="1" dirty="0">
                <a:effectLst/>
                <a:latin typeface="+mj-lt"/>
                <a:ea typeface="SimSun" panose="02010600030101010101" pitchFamily="2" charset="-122"/>
              </a:rPr>
              <a:t>3 Bi-level incident prediction framework.</a:t>
            </a:r>
            <a:endParaRPr lang="en-AU" sz="1400" b="1" dirty="0">
              <a:effectLst/>
              <a:latin typeface="+mj-lt"/>
              <a:ea typeface="SimSun" panose="02010600030101010101" pitchFamily="2" charset="-122"/>
            </a:endParaRPr>
          </a:p>
        </p:txBody>
      </p:sp>
    </p:spTree>
    <p:extLst>
      <p:ext uri="{BB962C8B-B14F-4D97-AF65-F5344CB8AC3E}">
        <p14:creationId xmlns:p14="http://schemas.microsoft.com/office/powerpoint/2010/main" val="140874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6" y="190159"/>
            <a:ext cx="10514012" cy="580292"/>
          </a:xfrm>
        </p:spPr>
        <p:txBody>
          <a:bodyPr>
            <a:normAutofit/>
          </a:bodyPr>
          <a:lstStyle/>
          <a:p>
            <a:r>
              <a:rPr lang="en-US" dirty="0" smtClean="0">
                <a:solidFill>
                  <a:schemeClr val="tx1"/>
                </a:solidFill>
              </a:rPr>
              <a:t>4.1 Incident duration classification</a:t>
            </a:r>
            <a:endParaRPr lang="en-US" dirty="0"/>
          </a:p>
        </p:txBody>
      </p:sp>
      <p:sp>
        <p:nvSpPr>
          <p:cNvPr id="8" name="Rectangle 7"/>
          <p:cNvSpPr/>
          <p:nvPr/>
        </p:nvSpPr>
        <p:spPr>
          <a:xfrm>
            <a:off x="839786" y="1714480"/>
            <a:ext cx="11180763" cy="923330"/>
          </a:xfrm>
          <a:prstGeom prst="rect">
            <a:avLst/>
          </a:prstGeom>
        </p:spPr>
        <p:txBody>
          <a:bodyPr wrap="square">
            <a:spAutoFit/>
          </a:bodyPr>
          <a:lstStyle/>
          <a:p>
            <a:pPr marL="742950" lvl="1" indent="-285750">
              <a:buFontTx/>
              <a:buChar char="-"/>
            </a:pPr>
            <a:endParaRPr lang="en-GB" dirty="0"/>
          </a:p>
          <a:p>
            <a:pPr marL="285750" indent="-285750">
              <a:buFontTx/>
              <a:buChar char="-"/>
            </a:pPr>
            <a:endParaRPr lang="en-GB" dirty="0" smtClean="0"/>
          </a:p>
          <a:p>
            <a:pPr marL="285750" indent="-285750">
              <a:buFontTx/>
              <a:buChar char="-"/>
            </a:pPr>
            <a:endParaRPr lang="en-AU" dirty="0"/>
          </a:p>
        </p:txBody>
      </p:sp>
      <mc:AlternateContent xmlns:mc="http://schemas.openxmlformats.org/markup-compatibility/2006" xmlns:a14="http://schemas.microsoft.com/office/drawing/2010/main">
        <mc:Choice Requires="a14">
          <p:sp>
            <p:nvSpPr>
              <p:cNvPr id="3" name="Rectangle 2"/>
              <p:cNvSpPr/>
              <p:nvPr/>
            </p:nvSpPr>
            <p:spPr>
              <a:xfrm>
                <a:off x="666749" y="883186"/>
                <a:ext cx="10601325" cy="4055726"/>
              </a:xfrm>
              <a:prstGeom prst="rect">
                <a:avLst/>
              </a:prstGeom>
            </p:spPr>
            <p:txBody>
              <a:bodyPr wrap="square">
                <a:spAutoFit/>
              </a:bodyPr>
              <a:lstStyle/>
              <a:p>
                <a:pPr indent="228600" algn="just">
                  <a:spcAft>
                    <a:spcPts val="0"/>
                  </a:spcAft>
                </a:pPr>
                <a14:m>
                  <m:oMath xmlns:m="http://schemas.openxmlformats.org/officeDocument/2006/math">
                    <m:r>
                      <a:rPr lang="en-GB" b="1" i="1" smtClean="0">
                        <a:latin typeface="Cambria Math" panose="02040503050406030204" pitchFamily="18" charset="0"/>
                        <a:ea typeface="SimSun" panose="02010600030101010101" pitchFamily="2" charset="-122"/>
                      </a:rPr>
                      <m:t>𝑿</m:t>
                    </m:r>
                    <m:r>
                      <a:rPr lang="en-GB">
                        <a:latin typeface="Cambria Math" panose="02040503050406030204" pitchFamily="18" charset="0"/>
                        <a:ea typeface="SimSun" panose="02010600030101010101" pitchFamily="2" charset="-122"/>
                      </a:rPr>
                      <m:t>=</m:t>
                    </m:r>
                    <m:sSubSup>
                      <m:sSubSupPr>
                        <m:ctrlPr>
                          <a:rPr lang="en-AU" i="1">
                            <a:latin typeface="Cambria Math" panose="02040503050406030204" pitchFamily="18" charset="0"/>
                            <a:ea typeface="SimSun" panose="02010600030101010101" pitchFamily="2" charset="-122"/>
                          </a:rPr>
                        </m:ctrlPr>
                      </m:sSubSupPr>
                      <m:e>
                        <m:r>
                          <a:rPr lang="en-GB">
                            <a:latin typeface="Cambria Math" panose="02040503050406030204" pitchFamily="18" charset="0"/>
                            <a:ea typeface="SimSun" panose="02010600030101010101" pitchFamily="2" charset="-122"/>
                          </a:rPr>
                          <m:t>[</m:t>
                        </m:r>
                        <m:sSub>
                          <m:sSubPr>
                            <m:ctrlPr>
                              <a:rPr lang="en-AU" i="1">
                                <a:latin typeface="Cambria Math" panose="02040503050406030204" pitchFamily="18" charset="0"/>
                                <a:ea typeface="SimSun" panose="02010600030101010101" pitchFamily="2" charset="-122"/>
                              </a:rPr>
                            </m:ctrlPr>
                          </m:sSubPr>
                          <m:e>
                            <m:r>
                              <a:rPr lang="en-GB" b="1" i="1">
                                <a:latin typeface="Cambria Math" panose="02040503050406030204" pitchFamily="18" charset="0"/>
                                <a:ea typeface="SimSun" panose="02010600030101010101" pitchFamily="2" charset="-122"/>
                              </a:rPr>
                              <m:t>𝒙</m:t>
                            </m:r>
                          </m:e>
                          <m:sub>
                            <m:r>
                              <a:rPr lang="en-GB" b="1" i="1">
                                <a:latin typeface="Cambria Math" panose="02040503050406030204" pitchFamily="18" charset="0"/>
                                <a:ea typeface="SimSun" panose="02010600030101010101" pitchFamily="2" charset="-122"/>
                              </a:rPr>
                              <m:t>𝒊</m:t>
                            </m:r>
                            <m:r>
                              <a:rPr lang="en-GB">
                                <a:latin typeface="Cambria Math" panose="02040503050406030204" pitchFamily="18" charset="0"/>
                                <a:ea typeface="SimSun" panose="02010600030101010101" pitchFamily="2" charset="-122"/>
                              </a:rPr>
                              <m:t>,</m:t>
                            </m:r>
                            <m:r>
                              <a:rPr lang="en-GB" b="1" i="1">
                                <a:latin typeface="Cambria Math" panose="02040503050406030204" pitchFamily="18" charset="0"/>
                                <a:ea typeface="SimSun" panose="02010600030101010101" pitchFamily="2" charset="-122"/>
                              </a:rPr>
                              <m:t>𝒋</m:t>
                            </m:r>
                          </m:sub>
                        </m:sSub>
                        <m:r>
                          <a:rPr lang="en-GB">
                            <a:latin typeface="Cambria Math" panose="02040503050406030204" pitchFamily="18" charset="0"/>
                            <a:ea typeface="SimSun" panose="02010600030101010101" pitchFamily="2" charset="-122"/>
                          </a:rPr>
                          <m:t>]</m:t>
                        </m:r>
                      </m:e>
                      <m:sub>
                        <m:r>
                          <a:rPr lang="en-GB" i="1">
                            <a:latin typeface="Cambria Math" panose="02040503050406030204" pitchFamily="18" charset="0"/>
                            <a:ea typeface="SimSun" panose="02010600030101010101" pitchFamily="2" charset="-122"/>
                          </a:rPr>
                          <m:t>𝑖</m:t>
                        </m:r>
                        <m:r>
                          <a:rPr lang="en-GB">
                            <a:latin typeface="Cambria Math" panose="02040503050406030204" pitchFamily="18" charset="0"/>
                            <a:ea typeface="SimSun" panose="02010600030101010101" pitchFamily="2" charset="-122"/>
                          </a:rPr>
                          <m:t>=1,..</m:t>
                        </m:r>
                        <m:sSub>
                          <m:sSubPr>
                            <m:ctrlPr>
                              <a:rPr lang="en-AU" i="1">
                                <a:latin typeface="Cambria Math" panose="02040503050406030204" pitchFamily="18" charset="0"/>
                                <a:ea typeface="SimSun" panose="02010600030101010101" pitchFamily="2" charset="-122"/>
                              </a:rPr>
                            </m:ctrlPr>
                          </m:sSubPr>
                          <m:e>
                            <m:r>
                              <a:rPr lang="en-GB" i="1">
                                <a:latin typeface="Cambria Math" panose="02040503050406030204" pitchFamily="18" charset="0"/>
                                <a:ea typeface="SimSun" panose="02010600030101010101" pitchFamily="2" charset="-122"/>
                              </a:rPr>
                              <m:t>𝑁</m:t>
                            </m:r>
                          </m:e>
                          <m:sub>
                            <m:r>
                              <a:rPr lang="en-GB" i="1">
                                <a:latin typeface="Cambria Math" panose="02040503050406030204" pitchFamily="18" charset="0"/>
                                <a:ea typeface="SimSun" panose="02010600030101010101" pitchFamily="2" charset="-122"/>
                              </a:rPr>
                              <m:t>𝑖</m:t>
                            </m:r>
                          </m:sub>
                        </m:sSub>
                      </m:sub>
                      <m:sup>
                        <m:r>
                          <a:rPr lang="en-GB" i="1">
                            <a:latin typeface="Cambria Math" panose="02040503050406030204" pitchFamily="18" charset="0"/>
                            <a:ea typeface="SimSun" panose="02010600030101010101" pitchFamily="2" charset="-122"/>
                          </a:rPr>
                          <m:t>𝑗</m:t>
                        </m:r>
                        <m:r>
                          <a:rPr lang="en-GB">
                            <a:latin typeface="Cambria Math" panose="02040503050406030204" pitchFamily="18" charset="0"/>
                            <a:ea typeface="SimSun" panose="02010600030101010101" pitchFamily="2" charset="-122"/>
                          </a:rPr>
                          <m:t>=1,..</m:t>
                        </m:r>
                        <m:sSub>
                          <m:sSubPr>
                            <m:ctrlPr>
                              <a:rPr lang="en-AU" i="1">
                                <a:latin typeface="Cambria Math" panose="02040503050406030204" pitchFamily="18" charset="0"/>
                                <a:ea typeface="SimSun" panose="02010600030101010101" pitchFamily="2" charset="-122"/>
                              </a:rPr>
                            </m:ctrlPr>
                          </m:sSubPr>
                          <m:e>
                            <m:r>
                              <a:rPr lang="en-GB" i="1">
                                <a:latin typeface="Cambria Math" panose="02040503050406030204" pitchFamily="18" charset="0"/>
                                <a:ea typeface="SimSun" panose="02010600030101010101" pitchFamily="2" charset="-122"/>
                              </a:rPr>
                              <m:t>𝑁</m:t>
                            </m:r>
                          </m:e>
                          <m:sub>
                            <m:r>
                              <a:rPr lang="en-GB" i="1">
                                <a:latin typeface="Cambria Math" panose="02040503050406030204" pitchFamily="18" charset="0"/>
                                <a:ea typeface="SimSun" panose="02010600030101010101" pitchFamily="2" charset="-122"/>
                              </a:rPr>
                              <m:t>𝑓</m:t>
                            </m:r>
                          </m:sub>
                        </m:sSub>
                      </m:sup>
                    </m:sSubSup>
                  </m:oMath>
                </a14:m>
                <a:r>
                  <a:rPr lang="en-GB" dirty="0">
                    <a:latin typeface="Times New Roman" panose="02020603050405020304" pitchFamily="18" charset="0"/>
                    <a:ea typeface="SimSun" panose="02010600030101010101" pitchFamily="2" charset="-122"/>
                  </a:rPr>
                  <a:t> the matrix of model features, </a:t>
                </a:r>
                <a:endParaRPr lang="en-GB" dirty="0" smtClean="0">
                  <a:latin typeface="Times New Roman" panose="02020603050405020304" pitchFamily="18" charset="0"/>
                  <a:ea typeface="SimSun" panose="02010600030101010101" pitchFamily="2" charset="-122"/>
                </a:endParaRPr>
              </a:p>
              <a:p>
                <a:pPr indent="228600" algn="just">
                  <a:spcAft>
                    <a:spcPts val="0"/>
                  </a:spcAft>
                </a:pPr>
                <a:r>
                  <a:rPr lang="en-GB" dirty="0" smtClean="0">
                    <a:latin typeface="Times New Roman" panose="02020603050405020304" pitchFamily="18" charset="0"/>
                    <a:ea typeface="SimSun" panose="02010600030101010101" pitchFamily="2" charset="-122"/>
                  </a:rPr>
                  <a:t>where </a:t>
                </a:r>
                <a14:m>
                  <m:oMath xmlns:m="http://schemas.openxmlformats.org/officeDocument/2006/math">
                    <m:sSub>
                      <m:sSubPr>
                        <m:ctrlPr>
                          <a:rPr lang="en-AU" i="1">
                            <a:latin typeface="Cambria Math" panose="02040503050406030204" pitchFamily="18" charset="0"/>
                            <a:ea typeface="SimSun" panose="02010600030101010101" pitchFamily="2" charset="-122"/>
                          </a:rPr>
                        </m:ctrlPr>
                      </m:sSubPr>
                      <m:e>
                        <m:r>
                          <a:rPr lang="en-AU" b="0" i="1" smtClean="0">
                            <a:latin typeface="Cambria Math" panose="02040503050406030204" pitchFamily="18" charset="0"/>
                            <a:ea typeface="SimSun" panose="02010600030101010101" pitchFamily="2" charset="-122"/>
                          </a:rPr>
                          <m:t>  </m:t>
                        </m:r>
                        <m:r>
                          <a:rPr lang="en-GB" i="1">
                            <a:latin typeface="Cambria Math" panose="02040503050406030204" pitchFamily="18" charset="0"/>
                            <a:ea typeface="SimSun" panose="02010600030101010101" pitchFamily="2" charset="-122"/>
                          </a:rPr>
                          <m:t>𝑁</m:t>
                        </m:r>
                      </m:e>
                      <m:sub>
                        <m:r>
                          <a:rPr lang="en-GB" i="1">
                            <a:latin typeface="Cambria Math" panose="02040503050406030204" pitchFamily="18" charset="0"/>
                            <a:ea typeface="SimSun" panose="02010600030101010101" pitchFamily="2" charset="-122"/>
                          </a:rPr>
                          <m:t>𝑖</m:t>
                        </m:r>
                      </m:sub>
                    </m:sSub>
                  </m:oMath>
                </a14:m>
                <a:r>
                  <a:rPr lang="en-GB" dirty="0">
                    <a:latin typeface="Times New Roman" panose="02020603050405020304" pitchFamily="18" charset="0"/>
                    <a:ea typeface="SimSun" panose="02010600030101010101" pitchFamily="2" charset="-122"/>
                  </a:rPr>
                  <a:t> is the total number of incidents used for training the models, and </a:t>
                </a:r>
                <a:endParaRPr lang="en-GB" dirty="0" smtClean="0">
                  <a:latin typeface="Times New Roman" panose="02020603050405020304" pitchFamily="18" charset="0"/>
                  <a:ea typeface="SimSun" panose="02010600030101010101" pitchFamily="2" charset="-122"/>
                </a:endParaRPr>
              </a:p>
              <a:p>
                <a:pPr indent="228600" algn="just">
                  <a:spcAft>
                    <a:spcPts val="0"/>
                  </a:spcAft>
                </a:pPr>
                <a:r>
                  <a:rPr lang="en-GB" dirty="0">
                    <a:latin typeface="Times New Roman" panose="02020603050405020304" pitchFamily="18" charset="0"/>
                    <a:ea typeface="SimSun" panose="02010600030101010101" pitchFamily="2" charset="-122"/>
                  </a:rPr>
                  <a:t>	</a:t>
                </a:r>
                <a14:m>
                  <m:oMath xmlns:m="http://schemas.openxmlformats.org/officeDocument/2006/math">
                    <m:sSub>
                      <m:sSubPr>
                        <m:ctrlPr>
                          <a:rPr lang="en-AU" i="1">
                            <a:latin typeface="Cambria Math" panose="02040503050406030204" pitchFamily="18" charset="0"/>
                            <a:ea typeface="SimSun" panose="02010600030101010101" pitchFamily="2" charset="-122"/>
                          </a:rPr>
                        </m:ctrlPr>
                      </m:sSubPr>
                      <m:e>
                        <m:r>
                          <a:rPr lang="en-GB" i="1">
                            <a:latin typeface="Cambria Math" panose="02040503050406030204" pitchFamily="18" charset="0"/>
                            <a:ea typeface="SimSun" panose="02010600030101010101" pitchFamily="2" charset="-122"/>
                          </a:rPr>
                          <m:t>𝑁</m:t>
                        </m:r>
                      </m:e>
                      <m:sub>
                        <m:r>
                          <a:rPr lang="en-GB" i="1">
                            <a:latin typeface="Cambria Math" panose="02040503050406030204" pitchFamily="18" charset="0"/>
                            <a:ea typeface="SimSun" panose="02010600030101010101" pitchFamily="2" charset="-122"/>
                          </a:rPr>
                          <m:t>𝑓</m:t>
                        </m:r>
                      </m:sub>
                    </m:sSub>
                  </m:oMath>
                </a14:m>
                <a:r>
                  <a:rPr lang="en-GB" dirty="0">
                    <a:latin typeface="Times New Roman" panose="02020603050405020304" pitchFamily="18" charset="0"/>
                    <a:ea typeface="SimSun" panose="02010600030101010101" pitchFamily="2" charset="-122"/>
                  </a:rPr>
                  <a:t> is the total number of features to be considered. </a:t>
                </a:r>
                <a:endParaRPr lang="en-GB" dirty="0" smtClean="0">
                  <a:latin typeface="Times New Roman" panose="02020603050405020304" pitchFamily="18" charset="0"/>
                  <a:ea typeface="SimSun" panose="02010600030101010101" pitchFamily="2" charset="-122"/>
                </a:endParaRPr>
              </a:p>
              <a:p>
                <a:pPr indent="228600" algn="just">
                  <a:spcAft>
                    <a:spcPts val="0"/>
                  </a:spcAft>
                </a:pPr>
                <a:endParaRPr lang="en-GB" dirty="0">
                  <a:latin typeface="Times New Roman" panose="02020603050405020304" pitchFamily="18" charset="0"/>
                  <a:ea typeface="SimSun" panose="02010600030101010101" pitchFamily="2" charset="-122"/>
                </a:endParaRPr>
              </a:p>
              <a:p>
                <a:pPr indent="228600" algn="just">
                  <a:spcAft>
                    <a:spcPts val="0"/>
                  </a:spcAft>
                </a:pPr>
                <a14:m>
                  <m:oMath xmlns:m="http://schemas.openxmlformats.org/officeDocument/2006/math">
                    <m:r>
                      <a:rPr lang="en-GB" b="1" i="1">
                        <a:latin typeface="Cambria Math" panose="02040503050406030204" pitchFamily="18" charset="0"/>
                        <a:ea typeface="SimSun" panose="02010600030101010101" pitchFamily="2" charset="-122"/>
                      </a:rPr>
                      <m:t>𝒀</m:t>
                    </m:r>
                    <m:r>
                      <a:rPr lang="en-GB">
                        <a:latin typeface="Cambria Math" panose="02040503050406030204" pitchFamily="18" charset="0"/>
                        <a:ea typeface="SimSun" panose="02010600030101010101" pitchFamily="2" charset="-122"/>
                      </a:rPr>
                      <m:t>=</m:t>
                    </m:r>
                    <m:sSub>
                      <m:sSubPr>
                        <m:ctrlPr>
                          <a:rPr lang="en-AU" i="1">
                            <a:latin typeface="Cambria Math" panose="02040503050406030204" pitchFamily="18" charset="0"/>
                            <a:ea typeface="SimSun" panose="02010600030101010101" pitchFamily="2" charset="-122"/>
                          </a:rPr>
                        </m:ctrlPr>
                      </m:sSubPr>
                      <m:e>
                        <m:r>
                          <a:rPr lang="en-GB">
                            <a:latin typeface="Cambria Math" panose="02040503050406030204" pitchFamily="18" charset="0"/>
                            <a:ea typeface="SimSun" panose="02010600030101010101" pitchFamily="2" charset="-122"/>
                          </a:rPr>
                          <m:t>[</m:t>
                        </m:r>
                        <m:sSub>
                          <m:sSubPr>
                            <m:ctrlPr>
                              <a:rPr lang="en-AU" i="1">
                                <a:latin typeface="Cambria Math" panose="02040503050406030204" pitchFamily="18" charset="0"/>
                                <a:ea typeface="SimSun" panose="02010600030101010101" pitchFamily="2" charset="-122"/>
                              </a:rPr>
                            </m:ctrlPr>
                          </m:sSubPr>
                          <m:e>
                            <m:r>
                              <a:rPr lang="en-GB" i="1">
                                <a:latin typeface="Cambria Math" panose="02040503050406030204" pitchFamily="18" charset="0"/>
                                <a:ea typeface="SimSun" panose="02010600030101010101" pitchFamily="2" charset="-122"/>
                              </a:rPr>
                              <m:t>𝑦</m:t>
                            </m:r>
                          </m:e>
                          <m:sub>
                            <m:r>
                              <a:rPr lang="en-GB" i="1">
                                <a:latin typeface="Cambria Math" panose="02040503050406030204" pitchFamily="18" charset="0"/>
                                <a:ea typeface="SimSun" panose="02010600030101010101" pitchFamily="2" charset="-122"/>
                              </a:rPr>
                              <m:t>𝑖</m:t>
                            </m:r>
                          </m:sub>
                        </m:sSub>
                        <m:r>
                          <a:rPr lang="en-GB">
                            <a:latin typeface="Cambria Math" panose="02040503050406030204" pitchFamily="18" charset="0"/>
                            <a:ea typeface="SimSun" panose="02010600030101010101" pitchFamily="2" charset="-122"/>
                          </a:rPr>
                          <m:t>]</m:t>
                        </m:r>
                      </m:e>
                      <m:sub>
                        <m:r>
                          <a:rPr lang="en-GB" i="1">
                            <a:latin typeface="Cambria Math" panose="02040503050406030204" pitchFamily="18" charset="0"/>
                            <a:ea typeface="SimSun" panose="02010600030101010101" pitchFamily="2" charset="-122"/>
                          </a:rPr>
                          <m:t>𝑖</m:t>
                        </m:r>
                        <m:r>
                          <a:rPr lang="en-GB">
                            <a:latin typeface="Cambria Math" panose="02040503050406030204" pitchFamily="18" charset="0"/>
                            <a:ea typeface="SimSun" panose="02010600030101010101" pitchFamily="2" charset="-122"/>
                          </a:rPr>
                          <m:t>=1,.</m:t>
                        </m:r>
                        <m:sSub>
                          <m:sSubPr>
                            <m:ctrlPr>
                              <a:rPr lang="en-AU" i="1">
                                <a:latin typeface="Cambria Math" panose="02040503050406030204" pitchFamily="18" charset="0"/>
                                <a:ea typeface="SimSun" panose="02010600030101010101" pitchFamily="2" charset="-122"/>
                              </a:rPr>
                            </m:ctrlPr>
                          </m:sSubPr>
                          <m:e>
                            <m:r>
                              <a:rPr lang="en-GB" i="1">
                                <a:latin typeface="Cambria Math" panose="02040503050406030204" pitchFamily="18" charset="0"/>
                                <a:ea typeface="SimSun" panose="02010600030101010101" pitchFamily="2" charset="-122"/>
                              </a:rPr>
                              <m:t>𝑁</m:t>
                            </m:r>
                          </m:e>
                          <m:sub>
                            <m:r>
                              <a:rPr lang="en-GB" i="1">
                                <a:latin typeface="Cambria Math" panose="02040503050406030204" pitchFamily="18" charset="0"/>
                                <a:ea typeface="SimSun" panose="02010600030101010101" pitchFamily="2" charset="-122"/>
                              </a:rPr>
                              <m:t>𝑖</m:t>
                            </m:r>
                          </m:sub>
                        </m:sSub>
                      </m:sub>
                    </m:sSub>
                  </m:oMath>
                </a14:m>
                <a:r>
                  <a:rPr lang="en-GB" dirty="0">
                    <a:latin typeface="Times New Roman" panose="02020603050405020304" pitchFamily="18" charset="0"/>
                    <a:ea typeface="SimSun" panose="02010600030101010101" pitchFamily="2" charset="-122"/>
                  </a:rPr>
                  <a:t>, Incident duration vector</a:t>
                </a:r>
                <a:endParaRPr lang="en-GB" dirty="0" smtClean="0">
                  <a:latin typeface="Times New Roman" panose="02020603050405020304" pitchFamily="18" charset="0"/>
                  <a:ea typeface="SimSun" panose="02010600030101010101" pitchFamily="2" charset="-122"/>
                </a:endParaRPr>
              </a:p>
              <a:p>
                <a:pPr indent="228600" algn="just">
                  <a:spcAft>
                    <a:spcPts val="0"/>
                  </a:spcAft>
                </a:pPr>
                <a:r>
                  <a:rPr lang="en-GB" dirty="0" smtClean="0">
                    <a:latin typeface="Times New Roman" panose="02020603050405020304" pitchFamily="18" charset="0"/>
                    <a:ea typeface="SimSun" panose="02010600030101010101" pitchFamily="2" charset="-122"/>
                  </a:rPr>
                  <a:t>where  </a:t>
                </a:r>
                <a14:m>
                  <m:oMath xmlns:m="http://schemas.openxmlformats.org/officeDocument/2006/math">
                    <m:sSub>
                      <m:sSubPr>
                        <m:ctrlPr>
                          <a:rPr lang="en-AU" i="1">
                            <a:latin typeface="Cambria Math" panose="02040503050406030204" pitchFamily="18" charset="0"/>
                            <a:ea typeface="SimSun" panose="02010600030101010101" pitchFamily="2" charset="-122"/>
                          </a:rPr>
                        </m:ctrlPr>
                      </m:sSubPr>
                      <m:e>
                        <m:r>
                          <a:rPr lang="en-GB" i="1">
                            <a:latin typeface="Cambria Math" panose="02040503050406030204" pitchFamily="18" charset="0"/>
                            <a:ea typeface="SimSun" panose="02010600030101010101" pitchFamily="2" charset="-122"/>
                          </a:rPr>
                          <m:t>𝑦</m:t>
                        </m:r>
                      </m:e>
                      <m:sub>
                        <m:r>
                          <a:rPr lang="en-GB" i="1">
                            <a:latin typeface="Cambria Math" panose="02040503050406030204" pitchFamily="18" charset="0"/>
                            <a:ea typeface="SimSun" panose="02010600030101010101" pitchFamily="2" charset="-122"/>
                          </a:rPr>
                          <m:t>𝑖</m:t>
                        </m:r>
                      </m:sub>
                    </m:sSub>
                  </m:oMath>
                </a14:m>
                <a:r>
                  <a:rPr lang="en-GB" dirty="0">
                    <a:latin typeface="Times New Roman" panose="02020603050405020304" pitchFamily="18" charset="0"/>
                    <a:ea typeface="SimSun" panose="02010600030101010101" pitchFamily="2" charset="-122"/>
                  </a:rPr>
                  <a:t> is the duration (in minutes) of an incident occurring at a specific time. </a:t>
                </a:r>
                <a:endParaRPr lang="en-GB" dirty="0" smtClean="0">
                  <a:latin typeface="Times New Roman" panose="02020603050405020304" pitchFamily="18" charset="0"/>
                  <a:ea typeface="SimSun" panose="02010600030101010101" pitchFamily="2" charset="-122"/>
                </a:endParaRPr>
              </a:p>
              <a:p>
                <a:pPr indent="228600" algn="just">
                  <a:spcAft>
                    <a:spcPts val="0"/>
                  </a:spcAft>
                </a:pPr>
                <a:endParaRPr lang="en-GB" dirty="0">
                  <a:latin typeface="Times New Roman" panose="02020603050405020304" pitchFamily="18" charset="0"/>
                  <a:ea typeface="SimSun" panose="02010600030101010101" pitchFamily="2" charset="-122"/>
                </a:endParaRPr>
              </a:p>
              <a:p>
                <a:pPr indent="228600" algn="just">
                  <a:spcAft>
                    <a:spcPts val="0"/>
                  </a:spcAft>
                </a:pPr>
                <a:r>
                  <a:rPr lang="en-GB" dirty="0" smtClean="0">
                    <a:latin typeface="Times New Roman" panose="02020603050405020304" pitchFamily="18" charset="0"/>
                    <a:ea typeface="SimSun" panose="02010600030101010101" pitchFamily="2" charset="-122"/>
                  </a:rPr>
                  <a:t>The </a:t>
                </a:r>
                <a:r>
                  <a:rPr lang="en-GB" dirty="0">
                    <a:latin typeface="Times New Roman" panose="02020603050405020304" pitchFamily="18" charset="0"/>
                    <a:ea typeface="SimSun" panose="02010600030101010101" pitchFamily="2" charset="-122"/>
                  </a:rPr>
                  <a:t>classification problem is to predict </a:t>
                </a:r>
                <a14:m>
                  <m:oMath xmlns:m="http://schemas.openxmlformats.org/officeDocument/2006/math">
                    <m:r>
                      <a:rPr lang="en-GB" b="1" i="1">
                        <a:latin typeface="Cambria Math" panose="02040503050406030204" pitchFamily="18" charset="0"/>
                        <a:ea typeface="SimSun" panose="02010600030101010101" pitchFamily="2" charset="-122"/>
                      </a:rPr>
                      <m:t>𝒀</m:t>
                    </m:r>
                  </m:oMath>
                </a14:m>
                <a:r>
                  <a:rPr lang="en-GB" dirty="0">
                    <a:latin typeface="Times New Roman" panose="02020603050405020304" pitchFamily="18" charset="0"/>
                    <a:ea typeface="SimSun" panose="02010600030101010101" pitchFamily="2" charset="-122"/>
                  </a:rPr>
                  <a:t> from </a:t>
                </a:r>
                <a14:m>
                  <m:oMath xmlns:m="http://schemas.openxmlformats.org/officeDocument/2006/math">
                    <m:r>
                      <a:rPr lang="en-GB" b="1" i="1">
                        <a:latin typeface="Cambria Math" panose="02040503050406030204" pitchFamily="18" charset="0"/>
                        <a:ea typeface="SimSun" panose="02010600030101010101" pitchFamily="2" charset="-122"/>
                      </a:rPr>
                      <m:t>𝑿</m:t>
                    </m:r>
                  </m:oMath>
                </a14:m>
                <a:r>
                  <a:rPr lang="en-GB" dirty="0">
                    <a:latin typeface="Times New Roman" panose="02020603050405020304" pitchFamily="18" charset="0"/>
                    <a:ea typeface="SimSun" panose="02010600030101010101" pitchFamily="2" charset="-122"/>
                  </a:rPr>
                  <a:t>, more specifically predict if </a:t>
                </a:r>
                <a14:m>
                  <m:oMath xmlns:m="http://schemas.openxmlformats.org/officeDocument/2006/math">
                    <m:sSub>
                      <m:sSubPr>
                        <m:ctrlPr>
                          <a:rPr lang="en-AU" i="1">
                            <a:latin typeface="Cambria Math" panose="02040503050406030204" pitchFamily="18" charset="0"/>
                            <a:ea typeface="SimSun" panose="02010600030101010101" pitchFamily="2" charset="-122"/>
                          </a:rPr>
                        </m:ctrlPr>
                      </m:sSubPr>
                      <m:e>
                        <m:acc>
                          <m:accPr>
                            <m:chr m:val="̂"/>
                            <m:ctrlPr>
                              <a:rPr lang="en-AU" i="1">
                                <a:latin typeface="Cambria Math" panose="02040503050406030204" pitchFamily="18" charset="0"/>
                                <a:ea typeface="SimSun" panose="02010600030101010101" pitchFamily="2" charset="-122"/>
                              </a:rPr>
                            </m:ctrlPr>
                          </m:accPr>
                          <m:e>
                            <m:r>
                              <a:rPr lang="en-GB" i="1">
                                <a:latin typeface="Cambria Math" panose="02040503050406030204" pitchFamily="18" charset="0"/>
                                <a:ea typeface="SimSun" panose="02010600030101010101" pitchFamily="2" charset="-122"/>
                              </a:rPr>
                              <m:t>𝑦</m:t>
                            </m:r>
                          </m:e>
                        </m:acc>
                      </m:e>
                      <m:sub>
                        <m:r>
                          <a:rPr lang="en-GB" i="1">
                            <a:latin typeface="Cambria Math" panose="02040503050406030204" pitchFamily="18" charset="0"/>
                            <a:ea typeface="SimSun" panose="02010600030101010101" pitchFamily="2" charset="-122"/>
                          </a:rPr>
                          <m:t>𝑖</m:t>
                        </m:r>
                      </m:sub>
                    </m:sSub>
                    <m:r>
                      <a:rPr lang="en-GB" i="1">
                        <a:latin typeface="Cambria Math" panose="02040503050406030204" pitchFamily="18" charset="0"/>
                        <a:ea typeface="SimSun" panose="02010600030101010101" pitchFamily="2" charset="-122"/>
                      </a:rPr>
                      <m:t> </m:t>
                    </m:r>
                  </m:oMath>
                </a14:m>
                <a:r>
                  <a:rPr lang="en-GB" dirty="0">
                    <a:latin typeface="Times New Roman" panose="02020603050405020304" pitchFamily="18" charset="0"/>
                    <a:ea typeface="SimSun" panose="02010600030101010101" pitchFamily="2" charset="-122"/>
                  </a:rPr>
                  <a:t>takes one of the following values:</a:t>
                </a:r>
                <a:endParaRPr lang="en-AU" dirty="0">
                  <a:latin typeface="Times New Roman" panose="02020603050405020304" pitchFamily="18" charset="0"/>
                  <a:ea typeface="SimSun" panose="02010600030101010101" pitchFamily="2" charset="-122"/>
                </a:endParaRPr>
              </a:p>
              <a:p>
                <a:pPr algn="just">
                  <a:spcAft>
                    <a:spcPts val="0"/>
                  </a:spcAft>
                </a:pPr>
                <a14:m>
                  <m:oMath xmlns:m="http://schemas.openxmlformats.org/officeDocument/2006/math">
                    <m:sSub>
                      <m:sSubPr>
                        <m:ctrlPr>
                          <a:rPr lang="en-AU" i="1">
                            <a:latin typeface="Cambria Math" panose="02040503050406030204" pitchFamily="18" charset="0"/>
                            <a:ea typeface="SimSun" panose="02010600030101010101" pitchFamily="2" charset="-122"/>
                          </a:rPr>
                        </m:ctrlPr>
                      </m:sSubPr>
                      <m:e>
                        <m:acc>
                          <m:accPr>
                            <m:chr m:val="̂"/>
                            <m:ctrlPr>
                              <a:rPr lang="en-AU" i="1">
                                <a:latin typeface="Cambria Math" panose="02040503050406030204" pitchFamily="18" charset="0"/>
                                <a:ea typeface="SimSun" panose="02010600030101010101" pitchFamily="2" charset="-122"/>
                              </a:rPr>
                            </m:ctrlPr>
                          </m:accPr>
                          <m:e>
                            <m:r>
                              <a:rPr lang="en-GB" i="1">
                                <a:latin typeface="Cambria Math" panose="02040503050406030204" pitchFamily="18" charset="0"/>
                                <a:ea typeface="SimSun" panose="02010600030101010101" pitchFamily="2" charset="-122"/>
                              </a:rPr>
                              <m:t>𝑦</m:t>
                            </m:r>
                          </m:e>
                        </m:acc>
                      </m:e>
                      <m:sub>
                        <m:r>
                          <a:rPr lang="en-GB" i="1">
                            <a:latin typeface="Cambria Math" panose="02040503050406030204" pitchFamily="18" charset="0"/>
                            <a:ea typeface="SimSun" panose="02010600030101010101" pitchFamily="2" charset="-122"/>
                          </a:rPr>
                          <m:t>𝑖</m:t>
                        </m:r>
                      </m:sub>
                    </m:sSub>
                    <m:r>
                      <a:rPr lang="en-GB" i="1">
                        <a:latin typeface="Cambria Math" panose="02040503050406030204" pitchFamily="18" charset="0"/>
                        <a:ea typeface="SimSun" panose="02010600030101010101" pitchFamily="2" charset="-122"/>
                      </a:rPr>
                      <m:t>=</m:t>
                    </m:r>
                    <m:d>
                      <m:dPr>
                        <m:begChr m:val="{"/>
                        <m:endChr m:val=""/>
                        <m:ctrlPr>
                          <a:rPr lang="en-AU" i="1">
                            <a:latin typeface="Cambria Math" panose="02040503050406030204" pitchFamily="18" charset="0"/>
                            <a:ea typeface="SimSun" panose="02010600030101010101" pitchFamily="2" charset="-122"/>
                          </a:rPr>
                        </m:ctrlPr>
                      </m:dPr>
                      <m:e>
                        <m:eqArr>
                          <m:eqArrPr>
                            <m:ctrlPr>
                              <a:rPr lang="en-AU" i="1">
                                <a:latin typeface="Cambria Math" panose="02040503050406030204" pitchFamily="18" charset="0"/>
                                <a:ea typeface="SimSun" panose="02010600030101010101" pitchFamily="2" charset="-122"/>
                              </a:rPr>
                            </m:ctrlPr>
                          </m:eqArrPr>
                          <m:e>
                            <m:r>
                              <a:rPr lang="en-GB" i="1">
                                <a:latin typeface="Cambria Math" panose="02040503050406030204" pitchFamily="18" charset="0"/>
                                <a:ea typeface="SimSun" panose="02010600030101010101" pitchFamily="2" charset="-122"/>
                              </a:rPr>
                              <m:t>1,  </m:t>
                            </m:r>
                            <m:r>
                              <a:rPr lang="en-GB" i="1">
                                <a:latin typeface="Cambria Math" panose="02040503050406030204" pitchFamily="18" charset="0"/>
                                <a:ea typeface="SimSun" panose="02010600030101010101" pitchFamily="2" charset="-122"/>
                              </a:rPr>
                              <m:t>𝑖𝑓</m:t>
                            </m:r>
                            <m:r>
                              <a:rPr lang="en-GB" i="1">
                                <a:latin typeface="Cambria Math" panose="02040503050406030204" pitchFamily="18" charset="0"/>
                                <a:ea typeface="SimSun" panose="02010600030101010101" pitchFamily="2" charset="-122"/>
                              </a:rPr>
                              <m:t> </m:t>
                            </m:r>
                            <m:sSub>
                              <m:sSubPr>
                                <m:ctrlPr>
                                  <a:rPr lang="en-AU" i="1">
                                    <a:latin typeface="Cambria Math" panose="02040503050406030204" pitchFamily="18" charset="0"/>
                                    <a:ea typeface="SimSun" panose="02010600030101010101" pitchFamily="2" charset="-122"/>
                                  </a:rPr>
                                </m:ctrlPr>
                              </m:sSubPr>
                              <m:e>
                                <m:r>
                                  <a:rPr lang="en-GB" i="1">
                                    <a:latin typeface="Cambria Math" panose="02040503050406030204" pitchFamily="18" charset="0"/>
                                    <a:ea typeface="SimSun" panose="02010600030101010101" pitchFamily="2" charset="-122"/>
                                  </a:rPr>
                                  <m:t>𝑦</m:t>
                                </m:r>
                              </m:e>
                              <m:sub>
                                <m:r>
                                  <a:rPr lang="en-GB" i="1">
                                    <a:latin typeface="Cambria Math" panose="02040503050406030204" pitchFamily="18" charset="0"/>
                                    <a:ea typeface="SimSun" panose="02010600030101010101" pitchFamily="2" charset="-122"/>
                                  </a:rPr>
                                  <m:t>𝑖</m:t>
                                </m:r>
                              </m:sub>
                            </m:sSub>
                            <m:r>
                              <a:rPr lang="en-GB" i="1">
                                <a:latin typeface="Cambria Math" panose="02040503050406030204" pitchFamily="18" charset="0"/>
                                <a:ea typeface="SimSun" panose="02010600030101010101" pitchFamily="2" charset="-122"/>
                              </a:rPr>
                              <m:t>≤</m:t>
                            </m:r>
                            <m:acc>
                              <m:accPr>
                                <m:chr m:val="̅"/>
                                <m:ctrlPr>
                                  <a:rPr lang="en-AU" i="1">
                                    <a:latin typeface="Cambria Math" panose="02040503050406030204" pitchFamily="18" charset="0"/>
                                    <a:ea typeface="SimSun" panose="02010600030101010101" pitchFamily="2" charset="-122"/>
                                  </a:rPr>
                                </m:ctrlPr>
                              </m:accPr>
                              <m:e>
                                <m:r>
                                  <a:rPr lang="en-GB" i="1">
                                    <a:latin typeface="Cambria Math" panose="02040503050406030204" pitchFamily="18" charset="0"/>
                                    <a:ea typeface="SimSun" panose="02010600030101010101" pitchFamily="2" charset="-122"/>
                                  </a:rPr>
                                  <m:t>𝑌</m:t>
                                </m:r>
                              </m:e>
                            </m:acc>
                          </m:e>
                          <m:e>
                            <m:r>
                              <a:rPr lang="en-GB" i="1">
                                <a:latin typeface="Cambria Math" panose="02040503050406030204" pitchFamily="18" charset="0"/>
                                <a:ea typeface="SimSun" panose="02010600030101010101" pitchFamily="2" charset="-122"/>
                              </a:rPr>
                              <m:t>0,  </m:t>
                            </m:r>
                            <m:r>
                              <a:rPr lang="en-GB" i="1">
                                <a:latin typeface="Cambria Math" panose="02040503050406030204" pitchFamily="18" charset="0"/>
                                <a:ea typeface="SimSun" panose="02010600030101010101" pitchFamily="2" charset="-122"/>
                              </a:rPr>
                              <m:t>𝑖𝑓</m:t>
                            </m:r>
                            <m:r>
                              <a:rPr lang="en-GB" i="1">
                                <a:latin typeface="Cambria Math" panose="02040503050406030204" pitchFamily="18" charset="0"/>
                                <a:ea typeface="SimSun" panose="02010600030101010101" pitchFamily="2" charset="-122"/>
                              </a:rPr>
                              <m:t> </m:t>
                            </m:r>
                            <m:sSub>
                              <m:sSubPr>
                                <m:ctrlPr>
                                  <a:rPr lang="en-AU" i="1">
                                    <a:latin typeface="Cambria Math" panose="02040503050406030204" pitchFamily="18" charset="0"/>
                                    <a:ea typeface="SimSun" panose="02010600030101010101" pitchFamily="2" charset="-122"/>
                                  </a:rPr>
                                </m:ctrlPr>
                              </m:sSubPr>
                              <m:e>
                                <m:r>
                                  <a:rPr lang="en-GB" i="1">
                                    <a:latin typeface="Cambria Math" panose="02040503050406030204" pitchFamily="18" charset="0"/>
                                    <a:ea typeface="SimSun" panose="02010600030101010101" pitchFamily="2" charset="-122"/>
                                  </a:rPr>
                                  <m:t>𝑦</m:t>
                                </m:r>
                              </m:e>
                              <m:sub>
                                <m:r>
                                  <a:rPr lang="en-GB" i="1">
                                    <a:latin typeface="Cambria Math" panose="02040503050406030204" pitchFamily="18" charset="0"/>
                                    <a:ea typeface="SimSun" panose="02010600030101010101" pitchFamily="2" charset="-122"/>
                                  </a:rPr>
                                  <m:t>𝑖</m:t>
                                </m:r>
                              </m:sub>
                            </m:sSub>
                            <m:r>
                              <a:rPr lang="en-GB" i="1">
                                <a:latin typeface="Cambria Math" panose="02040503050406030204" pitchFamily="18" charset="0"/>
                                <a:ea typeface="SimSun" panose="02010600030101010101" pitchFamily="2" charset="-122"/>
                              </a:rPr>
                              <m:t>&gt;</m:t>
                            </m:r>
                            <m:acc>
                              <m:accPr>
                                <m:chr m:val="̅"/>
                                <m:ctrlPr>
                                  <a:rPr lang="en-AU" i="1">
                                    <a:latin typeface="Cambria Math" panose="02040503050406030204" pitchFamily="18" charset="0"/>
                                    <a:ea typeface="SimSun" panose="02010600030101010101" pitchFamily="2" charset="-122"/>
                                  </a:rPr>
                                </m:ctrlPr>
                              </m:accPr>
                              <m:e>
                                <m:r>
                                  <a:rPr lang="en-GB" i="1">
                                    <a:latin typeface="Cambria Math" panose="02040503050406030204" pitchFamily="18" charset="0"/>
                                    <a:ea typeface="SimSun" panose="02010600030101010101" pitchFamily="2" charset="-122"/>
                                  </a:rPr>
                                  <m:t>𝑌</m:t>
                                </m:r>
                              </m:e>
                            </m:acc>
                          </m:e>
                        </m:eqArr>
                      </m:e>
                    </m:d>
                  </m:oMath>
                </a14:m>
                <a:r>
                  <a:rPr lang="en-GB" dirty="0">
                    <a:latin typeface="Times New Roman" panose="02020603050405020304" pitchFamily="18" charset="0"/>
                    <a:ea typeface="SimSun" panose="02010600030101010101" pitchFamily="2" charset="-122"/>
                  </a:rPr>
                  <a:t>                                                          (1)</a:t>
                </a:r>
                <a:endParaRPr lang="en-AU" dirty="0">
                  <a:latin typeface="Times New Roman" panose="02020603050405020304" pitchFamily="18" charset="0"/>
                  <a:ea typeface="SimSun" panose="02010600030101010101" pitchFamily="2" charset="-122"/>
                </a:endParaRPr>
              </a:p>
              <a:p>
                <a:pPr algn="just">
                  <a:spcAft>
                    <a:spcPts val="0"/>
                  </a:spcAft>
                </a:pPr>
                <a:endParaRPr lang="en-GB" dirty="0" smtClean="0">
                  <a:latin typeface="Times New Roman" panose="02020603050405020304" pitchFamily="18" charset="0"/>
                  <a:ea typeface="SimSun" panose="02010600030101010101" pitchFamily="2" charset="-122"/>
                </a:endParaRPr>
              </a:p>
              <a:p>
                <a:pPr algn="just">
                  <a:spcAft>
                    <a:spcPts val="0"/>
                  </a:spcAft>
                </a:pPr>
                <a:r>
                  <a:rPr lang="en-GB" dirty="0" smtClean="0">
                    <a:latin typeface="Times New Roman" panose="02020603050405020304" pitchFamily="18" charset="0"/>
                    <a:ea typeface="SimSun" panose="02010600030101010101" pitchFamily="2" charset="-122"/>
                  </a:rPr>
                  <a:t>where </a:t>
                </a:r>
                <a14:m>
                  <m:oMath xmlns:m="http://schemas.openxmlformats.org/officeDocument/2006/math">
                    <m:acc>
                      <m:accPr>
                        <m:chr m:val="̅"/>
                        <m:ctrlPr>
                          <a:rPr lang="en-AU" i="1">
                            <a:latin typeface="Cambria Math" panose="02040503050406030204" pitchFamily="18" charset="0"/>
                            <a:ea typeface="SimSun" panose="02010600030101010101" pitchFamily="2" charset="-122"/>
                          </a:rPr>
                        </m:ctrlPr>
                      </m:accPr>
                      <m:e>
                        <m:r>
                          <a:rPr lang="en-GB" i="1">
                            <a:latin typeface="Cambria Math" panose="02040503050406030204" pitchFamily="18" charset="0"/>
                            <a:ea typeface="SimSun" panose="02010600030101010101" pitchFamily="2" charset="-122"/>
                          </a:rPr>
                          <m:t>𝑌</m:t>
                        </m:r>
                      </m:e>
                    </m:acc>
                    <m:r>
                      <a:rPr lang="en-GB" i="1">
                        <a:latin typeface="Cambria Math" panose="02040503050406030204" pitchFamily="18" charset="0"/>
                        <a:ea typeface="SimSun" panose="02010600030101010101" pitchFamily="2" charset="-122"/>
                      </a:rPr>
                      <m:t> </m:t>
                    </m:r>
                  </m:oMath>
                </a14:m>
                <a:r>
                  <a:rPr lang="en-GB" dirty="0">
                    <a:latin typeface="Times New Roman" panose="02020603050405020304" pitchFamily="18" charset="0"/>
                    <a:ea typeface="SimSun" panose="02010600030101010101" pitchFamily="2" charset="-122"/>
                  </a:rPr>
                  <a:t>represents the 45min incident clearance time. </a:t>
                </a:r>
                <a:endParaRPr lang="en-AU" dirty="0">
                  <a:latin typeface="Times New Roman" panose="02020603050405020304" pitchFamily="18" charset="0"/>
                  <a:ea typeface="SimSun" panose="02010600030101010101" pitchFamily="2" charset="-122"/>
                </a:endParaRPr>
              </a:p>
            </p:txBody>
          </p:sp>
        </mc:Choice>
        <mc:Fallback xmlns="">
          <p:sp>
            <p:nvSpPr>
              <p:cNvPr id="3" name="Rectangle 2"/>
              <p:cNvSpPr>
                <a:spLocks noRot="1" noChangeAspect="1" noMove="1" noResize="1" noEditPoints="1" noAdjustHandles="1" noChangeArrowheads="1" noChangeShapeType="1" noTextEdit="1"/>
              </p:cNvSpPr>
              <p:nvPr/>
            </p:nvSpPr>
            <p:spPr>
              <a:xfrm>
                <a:off x="666749" y="883186"/>
                <a:ext cx="10601325" cy="4055726"/>
              </a:xfrm>
              <a:prstGeom prst="rect">
                <a:avLst/>
              </a:prstGeom>
              <a:blipFill>
                <a:blip r:embed="rId3"/>
                <a:stretch>
                  <a:fillRect l="-460" r="-518" b="-1504"/>
                </a:stretch>
              </a:blipFill>
            </p:spPr>
            <p:txBody>
              <a:bodyPr/>
              <a:lstStyle/>
              <a:p>
                <a:r>
                  <a:rPr lang="en-AU">
                    <a:noFill/>
                  </a:rPr>
                  <a:t> </a:t>
                </a:r>
              </a:p>
            </p:txBody>
          </p:sp>
        </mc:Fallback>
      </mc:AlternateContent>
    </p:spTree>
    <p:extLst>
      <p:ext uri="{BB962C8B-B14F-4D97-AF65-F5344CB8AC3E}">
        <p14:creationId xmlns:p14="http://schemas.microsoft.com/office/powerpoint/2010/main" val="1630344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6" y="190159"/>
            <a:ext cx="10514012" cy="580292"/>
          </a:xfrm>
        </p:spPr>
        <p:txBody>
          <a:bodyPr>
            <a:normAutofit/>
          </a:bodyPr>
          <a:lstStyle/>
          <a:p>
            <a:r>
              <a:rPr lang="en-US" dirty="0" smtClean="0">
                <a:solidFill>
                  <a:schemeClr val="tx1"/>
                </a:solidFill>
              </a:rPr>
              <a:t>4.1 Incident duration classification</a:t>
            </a:r>
            <a:endParaRPr lang="en-US" dirty="0"/>
          </a:p>
        </p:txBody>
      </p:sp>
      <p:sp>
        <p:nvSpPr>
          <p:cNvPr id="8" name="Rectangle 7"/>
          <p:cNvSpPr/>
          <p:nvPr/>
        </p:nvSpPr>
        <p:spPr>
          <a:xfrm>
            <a:off x="839786" y="1714480"/>
            <a:ext cx="11180763" cy="923330"/>
          </a:xfrm>
          <a:prstGeom prst="rect">
            <a:avLst/>
          </a:prstGeom>
        </p:spPr>
        <p:txBody>
          <a:bodyPr wrap="square">
            <a:spAutoFit/>
          </a:bodyPr>
          <a:lstStyle/>
          <a:p>
            <a:pPr marL="742950" lvl="1" indent="-285750">
              <a:buFontTx/>
              <a:buChar char="-"/>
            </a:pPr>
            <a:endParaRPr lang="en-GB" dirty="0"/>
          </a:p>
          <a:p>
            <a:pPr marL="285750" indent="-285750">
              <a:buFontTx/>
              <a:buChar char="-"/>
            </a:pPr>
            <a:endParaRPr lang="en-GB" dirty="0" smtClean="0"/>
          </a:p>
          <a:p>
            <a:pPr marL="285750" indent="-285750">
              <a:buFontTx/>
              <a:buChar char="-"/>
            </a:pPr>
            <a:endParaRPr lang="en-AU" dirty="0"/>
          </a:p>
        </p:txBody>
      </p:sp>
      <mc:AlternateContent xmlns:mc="http://schemas.openxmlformats.org/markup-compatibility/2006">
        <mc:Choice xmlns:a14="http://schemas.microsoft.com/office/drawing/2010/main" Requires="a14">
          <p:sp>
            <p:nvSpPr>
              <p:cNvPr id="3" name="Rectangle 2"/>
              <p:cNvSpPr/>
              <p:nvPr/>
            </p:nvSpPr>
            <p:spPr>
              <a:xfrm>
                <a:off x="216311" y="883186"/>
                <a:ext cx="11710218" cy="4524315"/>
              </a:xfrm>
              <a:prstGeom prst="rect">
                <a:avLst/>
              </a:prstGeom>
            </p:spPr>
            <p:txBody>
              <a:bodyPr wrap="square">
                <a:spAutoFit/>
              </a:bodyPr>
              <a:lstStyle/>
              <a:p>
                <a:pPr lvl="1" indent="228600"/>
                <a14:m>
                  <m:oMathPara xmlns:m="http://schemas.openxmlformats.org/officeDocument/2006/math">
                    <m:oMathParaPr>
                      <m:jc m:val="left"/>
                    </m:oMathParaPr>
                    <m:oMath xmlns:m="http://schemas.openxmlformats.org/officeDocument/2006/math">
                      <m:r>
                        <a:rPr lang="en-AU" b="1" i="1" smtClean="0">
                          <a:latin typeface="Cambria Math" panose="02040503050406030204" pitchFamily="18" charset="0"/>
                          <a:ea typeface="SimSun" panose="02010600030101010101" pitchFamily="2" charset="-122"/>
                        </a:rPr>
                        <m:t>𝑴𝒆𝒕𝒉𝒐𝒅𝒔</m:t>
                      </m:r>
                      <m:r>
                        <a:rPr lang="en-AU" b="1" i="1" smtClean="0">
                          <a:latin typeface="Cambria Math" panose="02040503050406030204" pitchFamily="18" charset="0"/>
                          <a:ea typeface="SimSun" panose="02010600030101010101" pitchFamily="2" charset="-122"/>
                        </a:rPr>
                        <m:t>:</m:t>
                      </m:r>
                    </m:oMath>
                  </m:oMathPara>
                </a14:m>
                <a:endParaRPr lang="en-AU" b="1" dirty="0" smtClean="0">
                  <a:latin typeface="Times New Roman" panose="02020603050405020304" pitchFamily="18" charset="0"/>
                  <a:ea typeface="SimSun" panose="02010600030101010101" pitchFamily="2" charset="-122"/>
                </a:endParaRPr>
              </a:p>
              <a:p>
                <a:pPr lvl="1" indent="228600"/>
                <a:endParaRPr lang="en-GB" dirty="0" smtClean="0"/>
              </a:p>
              <a:p>
                <a:pPr marL="742950" lvl="1" indent="-285750">
                  <a:buFont typeface="Arial" panose="020B0604020202020204" pitchFamily="34" charset="0"/>
                  <a:buChar char="•"/>
                </a:pPr>
                <a:r>
                  <a:rPr lang="en-GB" b="1" dirty="0" smtClean="0"/>
                  <a:t>k-nearest </a:t>
                </a:r>
                <a:r>
                  <a:rPr lang="en-GB" b="1" dirty="0"/>
                  <a:t>neighbours (</a:t>
                </a:r>
                <a:r>
                  <a:rPr lang="en-GB" b="1" dirty="0" err="1"/>
                  <a:t>kNN</a:t>
                </a:r>
                <a:r>
                  <a:rPr lang="en-GB" dirty="0"/>
                  <a:t>)[14] </a:t>
                </a:r>
                <a:r>
                  <a:rPr lang="en-GB" dirty="0" smtClean="0"/>
                  <a:t>- </a:t>
                </a:r>
                <a:r>
                  <a:rPr lang="en-GB" dirty="0"/>
                  <a:t>doesn’t require specific assumptions about the data distribution or characteristics of the variables to learn, </a:t>
                </a:r>
                <a:endParaRPr lang="en-GB" dirty="0" smtClean="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b="1" dirty="0" smtClean="0"/>
                  <a:t>logistic </a:t>
                </a:r>
                <a:r>
                  <a:rPr lang="en-GB" b="1" dirty="0"/>
                  <a:t>regression (LR) </a:t>
                </a:r>
                <a:r>
                  <a:rPr lang="en-GB" dirty="0"/>
                  <a:t>[13] </a:t>
                </a:r>
                <a:r>
                  <a:rPr lang="en-GB" dirty="0" smtClean="0"/>
                  <a:t>- </a:t>
                </a:r>
                <a:r>
                  <a:rPr lang="en-GB" dirty="0"/>
                  <a:t>focuses on the conditional probability distribution of the predicted variable given its set of features, </a:t>
                </a:r>
                <a:endParaRPr lang="en-GB" dirty="0" smtClean="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b="1" dirty="0" smtClean="0"/>
                  <a:t>random </a:t>
                </a:r>
                <a:r>
                  <a:rPr lang="en-GB" b="1" dirty="0"/>
                  <a:t>forests (RF) [23] </a:t>
                </a:r>
                <a:r>
                  <a:rPr lang="en-GB" dirty="0" smtClean="0"/>
                  <a:t>– </a:t>
                </a:r>
                <a:r>
                  <a:rPr lang="en-AU" dirty="0"/>
                  <a:t>randomly selects observations/rows and specific features/variables to build multiple </a:t>
                </a:r>
                <a:r>
                  <a:rPr lang="en-AU" b="1" dirty="0"/>
                  <a:t>decision trees</a:t>
                </a:r>
                <a:r>
                  <a:rPr lang="en-AU" dirty="0"/>
                  <a:t> </a:t>
                </a:r>
                <a:r>
                  <a:rPr lang="en-AU" dirty="0" smtClean="0"/>
                  <a:t>and </a:t>
                </a:r>
                <a:r>
                  <a:rPr lang="en-AU" dirty="0"/>
                  <a:t>then </a:t>
                </a:r>
                <a:r>
                  <a:rPr lang="en-AU" dirty="0" smtClean="0"/>
                  <a:t>average </a:t>
                </a:r>
                <a:r>
                  <a:rPr lang="en-AU" dirty="0"/>
                  <a:t>the results</a:t>
                </a:r>
                <a:r>
                  <a:rPr lang="en-AU" dirty="0" smtClean="0"/>
                  <a:t>. </a:t>
                </a:r>
                <a:endParaRPr lang="en-GB" dirty="0" smtClean="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b="1" dirty="0" smtClean="0"/>
                  <a:t>gradient-boosted </a:t>
                </a:r>
                <a:r>
                  <a:rPr lang="en-GB" b="1" dirty="0"/>
                  <a:t>decision trees (GBDT)</a:t>
                </a:r>
                <a:r>
                  <a:rPr lang="en-GB" dirty="0"/>
                  <a:t> [16</a:t>
                </a:r>
                <a:r>
                  <a:rPr lang="en-GB" dirty="0" smtClean="0"/>
                  <a:t>] – from the </a:t>
                </a:r>
                <a:r>
                  <a:rPr lang="en-AU" dirty="0" smtClean="0"/>
                  <a:t>entire </a:t>
                </a:r>
                <a:r>
                  <a:rPr lang="en-AU" dirty="0"/>
                  <a:t>dataset, </a:t>
                </a:r>
                <a:r>
                  <a:rPr lang="en-AU" dirty="0" smtClean="0"/>
                  <a:t>uses </a:t>
                </a:r>
                <a:r>
                  <a:rPr lang="en-AU" dirty="0"/>
                  <a:t>all the features/variables of </a:t>
                </a:r>
                <a:r>
                  <a:rPr lang="en-AU" dirty="0" smtClean="0"/>
                  <a:t>interest to build decision trees where the leaves are the final predicted class.</a:t>
                </a:r>
                <a:endParaRPr lang="en-GB" dirty="0" smtClean="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b="1" dirty="0" smtClean="0"/>
                  <a:t>extreme-boosted </a:t>
                </a:r>
                <a:r>
                  <a:rPr lang="en-GB" b="1" dirty="0"/>
                  <a:t>decision trees (</a:t>
                </a:r>
                <a:r>
                  <a:rPr lang="en-GB" b="1" dirty="0" err="1"/>
                  <a:t>XGBoost</a:t>
                </a:r>
                <a:r>
                  <a:rPr lang="en-GB" b="1" dirty="0"/>
                  <a:t>)</a:t>
                </a:r>
                <a:r>
                  <a:rPr lang="en-GB" dirty="0"/>
                  <a:t> [17</a:t>
                </a:r>
                <a:r>
                  <a:rPr lang="en-GB" dirty="0" smtClean="0"/>
                  <a:t>] – enhanced version of GBDT with a regularization parameter in the objective function. </a:t>
                </a:r>
                <a:endParaRPr lang="en-AU" dirty="0">
                  <a:latin typeface="Times New Roman" panose="02020603050405020304" pitchFamily="18" charset="0"/>
                  <a:ea typeface="SimSun" panose="02010600030101010101" pitchFamily="2" charset="-122"/>
                </a:endParaRPr>
              </a:p>
            </p:txBody>
          </p:sp>
        </mc:Choice>
        <mc:Fallback>
          <p:sp>
            <p:nvSpPr>
              <p:cNvPr id="3" name="Rectangle 2"/>
              <p:cNvSpPr>
                <a:spLocks noRot="1" noChangeAspect="1" noMove="1" noResize="1" noEditPoints="1" noAdjustHandles="1" noChangeArrowheads="1" noChangeShapeType="1" noTextEdit="1"/>
              </p:cNvSpPr>
              <p:nvPr/>
            </p:nvSpPr>
            <p:spPr>
              <a:xfrm>
                <a:off x="216311" y="883186"/>
                <a:ext cx="11710218" cy="4524315"/>
              </a:xfrm>
              <a:prstGeom prst="rect">
                <a:avLst/>
              </a:prstGeom>
              <a:blipFill>
                <a:blip r:embed="rId3"/>
                <a:stretch>
                  <a:fillRect r="-469" b="-1213"/>
                </a:stretch>
              </a:blipFill>
            </p:spPr>
            <p:txBody>
              <a:bodyPr/>
              <a:lstStyle/>
              <a:p>
                <a:r>
                  <a:rPr lang="en-AU">
                    <a:noFill/>
                  </a:rPr>
                  <a:t> </a:t>
                </a:r>
              </a:p>
            </p:txBody>
          </p:sp>
        </mc:Fallback>
      </mc:AlternateContent>
      <p:sp>
        <p:nvSpPr>
          <p:cNvPr id="4" name="Rectangle 3"/>
          <p:cNvSpPr/>
          <p:nvPr/>
        </p:nvSpPr>
        <p:spPr>
          <a:xfrm>
            <a:off x="752781" y="5925997"/>
            <a:ext cx="11267768" cy="1077218"/>
          </a:xfrm>
          <a:prstGeom prst="rect">
            <a:avLst/>
          </a:prstGeom>
        </p:spPr>
        <p:txBody>
          <a:bodyPr wrap="square">
            <a:spAutoFit/>
          </a:bodyPr>
          <a:lstStyle/>
          <a:p>
            <a:r>
              <a:rPr lang="en-AU" sz="800" dirty="0" smtClean="0">
                <a:solidFill>
                  <a:srgbClr val="000000"/>
                </a:solidFill>
                <a:latin typeface="+mj-lt"/>
              </a:rPr>
              <a:t>[13] </a:t>
            </a:r>
            <a:r>
              <a:rPr lang="en-AU" sz="800" dirty="0">
                <a:latin typeface="+mj-lt"/>
              </a:rPr>
              <a:t>G. </a:t>
            </a:r>
            <a:r>
              <a:rPr lang="en-AU" sz="800" dirty="0" err="1">
                <a:latin typeface="+mj-lt"/>
              </a:rPr>
              <a:t>Valenti</a:t>
            </a:r>
            <a:r>
              <a:rPr lang="en-AU" sz="800" dirty="0">
                <a:latin typeface="+mj-lt"/>
              </a:rPr>
              <a:t>, M. </a:t>
            </a:r>
            <a:r>
              <a:rPr lang="en-AU" sz="800" dirty="0" err="1">
                <a:latin typeface="+mj-lt"/>
              </a:rPr>
              <a:t>Lelli</a:t>
            </a:r>
            <a:r>
              <a:rPr lang="en-AU" sz="800" dirty="0">
                <a:latin typeface="+mj-lt"/>
              </a:rPr>
              <a:t>, and D. </a:t>
            </a:r>
            <a:r>
              <a:rPr lang="en-AU" sz="800" dirty="0" err="1">
                <a:latin typeface="+mj-lt"/>
              </a:rPr>
              <a:t>Cucina</a:t>
            </a:r>
            <a:r>
              <a:rPr lang="en-AU" sz="800" dirty="0">
                <a:latin typeface="+mj-lt"/>
              </a:rPr>
              <a:t>, "A comparative study of models for the incident duration prediction," </a:t>
            </a:r>
            <a:r>
              <a:rPr lang="en-AU" sz="800" i="1" dirty="0">
                <a:latin typeface="+mj-lt"/>
              </a:rPr>
              <a:t>European Transport Research Review, </a:t>
            </a:r>
            <a:r>
              <a:rPr lang="en-AU" sz="800" dirty="0">
                <a:latin typeface="+mj-lt"/>
              </a:rPr>
              <a:t>vol. 2, no. 2, pp. 103-111, 2010/06/01 2010. </a:t>
            </a:r>
            <a:endParaRPr lang="en-AU" sz="800" dirty="0" smtClean="0">
              <a:solidFill>
                <a:srgbClr val="000000"/>
              </a:solidFill>
              <a:latin typeface="+mj-lt"/>
            </a:endParaRPr>
          </a:p>
          <a:p>
            <a:r>
              <a:rPr lang="en-AU" sz="800" dirty="0" smtClean="0">
                <a:solidFill>
                  <a:srgbClr val="000000"/>
                </a:solidFill>
                <a:latin typeface="+mj-lt"/>
              </a:rPr>
              <a:t>[14</a:t>
            </a:r>
            <a:r>
              <a:rPr lang="en-AU" sz="800" dirty="0">
                <a:solidFill>
                  <a:srgbClr val="000000"/>
                </a:solidFill>
                <a:latin typeface="+mj-lt"/>
              </a:rPr>
              <a:t>]</a:t>
            </a:r>
            <a:r>
              <a:rPr lang="en-AU" sz="800" dirty="0" smtClean="0">
                <a:solidFill>
                  <a:srgbClr val="000000"/>
                </a:solidFill>
                <a:latin typeface="+mj-lt"/>
              </a:rPr>
              <a:t> Y</a:t>
            </a:r>
            <a:r>
              <a:rPr lang="en-AU" sz="800" dirty="0">
                <a:solidFill>
                  <a:srgbClr val="000000"/>
                </a:solidFill>
                <a:latin typeface="+mj-lt"/>
              </a:rPr>
              <a:t>. Wen, S. Y. Chen, Q. Y. Xiong, R. B. Han, and S. Y. Chen, "Traffic Incident Duration Prediction Based on K-Nearest </a:t>
            </a:r>
            <a:r>
              <a:rPr lang="en-AU" sz="800" dirty="0" err="1">
                <a:solidFill>
                  <a:srgbClr val="000000"/>
                </a:solidFill>
                <a:latin typeface="+mj-lt"/>
              </a:rPr>
              <a:t>Neighbor</a:t>
            </a:r>
            <a:r>
              <a:rPr lang="en-AU" sz="800" dirty="0">
                <a:solidFill>
                  <a:srgbClr val="000000"/>
                </a:solidFill>
                <a:latin typeface="+mj-lt"/>
              </a:rPr>
              <a:t>," </a:t>
            </a:r>
            <a:r>
              <a:rPr lang="en-AU" sz="800" i="1" dirty="0">
                <a:solidFill>
                  <a:srgbClr val="000000"/>
                </a:solidFill>
                <a:latin typeface="+mj-lt"/>
              </a:rPr>
              <a:t>Applied Mechanics and Materials, </a:t>
            </a:r>
            <a:r>
              <a:rPr lang="en-AU" sz="800" dirty="0">
                <a:solidFill>
                  <a:srgbClr val="000000"/>
                </a:solidFill>
                <a:latin typeface="+mj-lt"/>
              </a:rPr>
              <a:t>vol. 253-255, pp. 1675-1681, 2013</a:t>
            </a:r>
            <a:r>
              <a:rPr lang="en-AU" sz="800" dirty="0" smtClean="0">
                <a:solidFill>
                  <a:srgbClr val="000000"/>
                </a:solidFill>
                <a:latin typeface="+mj-lt"/>
              </a:rPr>
              <a:t>.</a:t>
            </a:r>
          </a:p>
          <a:p>
            <a:r>
              <a:rPr lang="en-AU" sz="800" dirty="0">
                <a:latin typeface="+mj-lt"/>
              </a:rPr>
              <a:t>[16] X. Ma, C. Ding, S. Luan, Y. Wang, and Y. Wang, "Prioritizing Influential Factors for Freeway Incident Clearance Time Prediction Using the Gradient Boosting Decision Trees Method," </a:t>
            </a:r>
            <a:r>
              <a:rPr lang="en-AU" sz="800" i="1" dirty="0">
                <a:latin typeface="+mj-lt"/>
              </a:rPr>
              <a:t>IEEE Transactions on Intelligent Transportation Systems, </a:t>
            </a:r>
            <a:r>
              <a:rPr lang="en-AU" sz="800" dirty="0">
                <a:latin typeface="+mj-lt"/>
              </a:rPr>
              <a:t>vol. 18, no. 9, pp. 2303-2310, 2017. </a:t>
            </a:r>
          </a:p>
          <a:p>
            <a:r>
              <a:rPr lang="en-AU" sz="800" dirty="0">
                <a:latin typeface="+mj-lt"/>
              </a:rPr>
              <a:t>[17] T. Chen and C. </a:t>
            </a:r>
            <a:r>
              <a:rPr lang="en-AU" sz="800" dirty="0" err="1">
                <a:latin typeface="+mj-lt"/>
              </a:rPr>
              <a:t>Guestrin</a:t>
            </a:r>
            <a:r>
              <a:rPr lang="en-AU" sz="800" dirty="0">
                <a:latin typeface="+mj-lt"/>
              </a:rPr>
              <a:t>, "</a:t>
            </a:r>
            <a:r>
              <a:rPr lang="en-AU" sz="800" dirty="0" err="1">
                <a:latin typeface="+mj-lt"/>
              </a:rPr>
              <a:t>XGBoost</a:t>
            </a:r>
            <a:r>
              <a:rPr lang="en-AU" sz="800" dirty="0">
                <a:latin typeface="+mj-lt"/>
              </a:rPr>
              <a:t>: A Scalable Tree Boosting System," presented at the Proceedings of the 22nd ACM SIGKDD International Conference on Knowledge Discovery and Data Mining, San Francisco, California, USA, 2016. </a:t>
            </a:r>
            <a:endParaRPr lang="en-AU" sz="800" dirty="0" smtClean="0">
              <a:latin typeface="+mj-lt"/>
            </a:endParaRPr>
          </a:p>
          <a:p>
            <a:r>
              <a:rPr lang="en-AU" sz="800" dirty="0">
                <a:latin typeface="+mj-lt"/>
              </a:rPr>
              <a:t>[23] K. a. A.-R. Hamad, Rami and </a:t>
            </a:r>
            <a:r>
              <a:rPr lang="en-AU" sz="800" dirty="0" err="1">
                <a:latin typeface="+mj-lt"/>
              </a:rPr>
              <a:t>Zeiada</a:t>
            </a:r>
            <a:r>
              <a:rPr lang="en-AU" sz="800" dirty="0">
                <a:latin typeface="+mj-lt"/>
              </a:rPr>
              <a:t>, Waleed and </a:t>
            </a:r>
            <a:r>
              <a:rPr lang="en-AU" sz="800" dirty="0" err="1">
                <a:latin typeface="+mj-lt"/>
              </a:rPr>
              <a:t>Dabous</a:t>
            </a:r>
            <a:r>
              <a:rPr lang="en-AU" sz="800" dirty="0">
                <a:latin typeface="+mj-lt"/>
              </a:rPr>
              <a:t>, Saleh Abu and Khalil, Mohamad Ali, "Predicting Incident Duration Using Random Forests," presented at the Transportation Research Board 97th Annual Meeting, Washington D.C., 2018. </a:t>
            </a:r>
            <a:endParaRPr lang="en-AU" sz="800" dirty="0" smtClean="0">
              <a:solidFill>
                <a:srgbClr val="000000"/>
              </a:solidFill>
              <a:latin typeface="+mj-lt"/>
            </a:endParaRPr>
          </a:p>
          <a:p>
            <a:r>
              <a:rPr lang="en-AU" sz="800" dirty="0" smtClean="0">
                <a:solidFill>
                  <a:srgbClr val="000000"/>
                </a:solidFill>
                <a:latin typeface="+mj-lt"/>
              </a:rPr>
              <a:t> </a:t>
            </a:r>
            <a:endParaRPr lang="en-AU" sz="800" dirty="0">
              <a:latin typeface="+mj-lt"/>
            </a:endParaRPr>
          </a:p>
        </p:txBody>
      </p:sp>
    </p:spTree>
    <p:extLst>
      <p:ext uri="{BB962C8B-B14F-4D97-AF65-F5344CB8AC3E}">
        <p14:creationId xmlns:p14="http://schemas.microsoft.com/office/powerpoint/2010/main" val="3842262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6" y="190159"/>
            <a:ext cx="10514012" cy="580292"/>
          </a:xfrm>
        </p:spPr>
        <p:txBody>
          <a:bodyPr>
            <a:normAutofit/>
          </a:bodyPr>
          <a:lstStyle/>
          <a:p>
            <a:r>
              <a:rPr lang="en-US" dirty="0" smtClean="0">
                <a:solidFill>
                  <a:schemeClr val="tx1"/>
                </a:solidFill>
              </a:rPr>
              <a:t>4.1 Incident duration classification</a:t>
            </a:r>
            <a:endParaRPr lang="en-US" dirty="0"/>
          </a:p>
        </p:txBody>
      </p:sp>
      <p:sp>
        <p:nvSpPr>
          <p:cNvPr id="8" name="Rectangle 7"/>
          <p:cNvSpPr/>
          <p:nvPr/>
        </p:nvSpPr>
        <p:spPr>
          <a:xfrm>
            <a:off x="839786" y="1714480"/>
            <a:ext cx="11180763" cy="923330"/>
          </a:xfrm>
          <a:prstGeom prst="rect">
            <a:avLst/>
          </a:prstGeom>
        </p:spPr>
        <p:txBody>
          <a:bodyPr wrap="square">
            <a:spAutoFit/>
          </a:bodyPr>
          <a:lstStyle/>
          <a:p>
            <a:pPr marL="742950" lvl="1" indent="-285750">
              <a:buFontTx/>
              <a:buChar char="-"/>
            </a:pPr>
            <a:endParaRPr lang="en-GB" dirty="0"/>
          </a:p>
          <a:p>
            <a:pPr marL="285750" indent="-285750">
              <a:buFontTx/>
              <a:buChar char="-"/>
            </a:pPr>
            <a:endParaRPr lang="en-GB" dirty="0" smtClean="0"/>
          </a:p>
          <a:p>
            <a:pPr marL="285750" indent="-285750">
              <a:buFontTx/>
              <a:buChar char="-"/>
            </a:pPr>
            <a:endParaRPr lang="en-AU" dirty="0"/>
          </a:p>
        </p:txBody>
      </p:sp>
      <mc:AlternateContent xmlns:mc="http://schemas.openxmlformats.org/markup-compatibility/2006" xmlns:a14="http://schemas.microsoft.com/office/drawing/2010/main">
        <mc:Choice Requires="a14">
          <p:sp>
            <p:nvSpPr>
              <p:cNvPr id="3" name="Rectangle 2"/>
              <p:cNvSpPr/>
              <p:nvPr/>
            </p:nvSpPr>
            <p:spPr>
              <a:xfrm>
                <a:off x="265471" y="681960"/>
                <a:ext cx="11926529" cy="5361724"/>
              </a:xfrm>
              <a:prstGeom prst="rect">
                <a:avLst/>
              </a:prstGeom>
            </p:spPr>
            <p:txBody>
              <a:bodyPr wrap="square">
                <a:spAutoFit/>
              </a:bodyPr>
              <a:lstStyle/>
              <a:p>
                <a:r>
                  <a:rPr lang="en-GB" dirty="0" smtClean="0"/>
                  <a:t>We </a:t>
                </a:r>
                <a:r>
                  <a:rPr lang="en-GB" dirty="0"/>
                  <a:t>perform a five-fold cross-validation (5CV</a:t>
                </a:r>
                <a:r>
                  <a:rPr lang="en-GB" dirty="0" smtClean="0"/>
                  <a:t>): </a:t>
                </a:r>
              </a:p>
              <a:p>
                <a:pPr marL="285750" indent="-285750">
                  <a:buFont typeface="Arial" panose="020B0604020202020204" pitchFamily="34" charset="0"/>
                  <a:buChar char="•"/>
                </a:pPr>
                <a:r>
                  <a:rPr lang="en-GB" dirty="0" smtClean="0"/>
                  <a:t>the </a:t>
                </a:r>
                <a:r>
                  <a:rPr lang="en-GB" dirty="0"/>
                  <a:t>dataset is randomly divided into five subsets (or folds), each containing the same proportion of the positive and the negative class (e.g. stratified folds). </a:t>
                </a:r>
                <a:endParaRPr lang="en-GB" dirty="0" smtClean="0"/>
              </a:p>
              <a:p>
                <a:pPr marL="285750" indent="-285750">
                  <a:buFont typeface="Arial" panose="020B0604020202020204" pitchFamily="34" charset="0"/>
                  <a:buChar char="•"/>
                </a:pPr>
                <a:r>
                  <a:rPr lang="en-GB" dirty="0" smtClean="0"/>
                  <a:t>Iteratively</a:t>
                </a:r>
                <a:r>
                  <a:rPr lang="en-GB" dirty="0"/>
                  <a:t>, each fold serves as a test set, while the remaining four folds are used as training set. </a:t>
                </a:r>
              </a:p>
              <a:p>
                <a:pPr marL="285750" indent="-285750">
                  <a:buFont typeface="Arial" panose="020B0604020202020204" pitchFamily="34" charset="0"/>
                  <a:buChar char="•"/>
                </a:pPr>
                <a:r>
                  <a:rPr lang="en-GB" dirty="0" smtClean="0"/>
                  <a:t>The </a:t>
                </a:r>
                <a:r>
                  <a:rPr lang="en-GB" dirty="0"/>
                  <a:t>model parameters are fit on the training set, and the predictions of the incident durations are obtained for the test set. </a:t>
                </a:r>
                <a:endParaRPr lang="en-GB" dirty="0" smtClean="0"/>
              </a:p>
              <a:p>
                <a:endParaRPr lang="en-GB" b="1" dirty="0" smtClean="0"/>
              </a:p>
              <a:p>
                <a:r>
                  <a:rPr lang="en-GB" b="1" dirty="0" smtClean="0"/>
                  <a:t>Evaluation</a:t>
                </a:r>
                <a:r>
                  <a:rPr lang="en-GB" dirty="0" smtClean="0"/>
                  <a:t>:  </a:t>
                </a:r>
                <a:endParaRPr lang="en-AU" dirty="0"/>
              </a:p>
              <a:p>
                <a14:m>
                  <m:oMath xmlns:m="http://schemas.openxmlformats.org/officeDocument/2006/math">
                    <m:r>
                      <a:rPr lang="en-GB" b="1" i="1">
                        <a:latin typeface="Cambria Math" panose="02040503050406030204" pitchFamily="18" charset="0"/>
                      </a:rPr>
                      <m:t>𝑨</m:t>
                    </m:r>
                    <m:r>
                      <a:rPr lang="en-GB" b="1" i="1">
                        <a:latin typeface="Cambria Math" panose="02040503050406030204" pitchFamily="18" charset="0"/>
                      </a:rPr>
                      <m:t>=</m:t>
                    </m:r>
                    <m:f>
                      <m:fPr>
                        <m:ctrlPr>
                          <a:rPr lang="en-AU" i="1">
                            <a:latin typeface="Cambria Math" panose="02040503050406030204" pitchFamily="18" charset="0"/>
                          </a:rPr>
                        </m:ctrlPr>
                      </m:fPr>
                      <m:num>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𝑻𝑵</m:t>
                        </m:r>
                      </m:num>
                      <m:den>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𝑻𝑵</m:t>
                        </m:r>
                        <m:r>
                          <a:rPr lang="en-GB" b="1" i="1">
                            <a:latin typeface="Cambria Math" panose="02040503050406030204" pitchFamily="18" charset="0"/>
                          </a:rPr>
                          <m:t>+</m:t>
                        </m:r>
                        <m:r>
                          <a:rPr lang="en-GB" b="1" i="1">
                            <a:latin typeface="Cambria Math" panose="02040503050406030204" pitchFamily="18" charset="0"/>
                          </a:rPr>
                          <m:t>𝑭𝑷</m:t>
                        </m:r>
                        <m:r>
                          <a:rPr lang="en-GB" b="1" i="1">
                            <a:latin typeface="Cambria Math" panose="02040503050406030204" pitchFamily="18" charset="0"/>
                          </a:rPr>
                          <m:t>+</m:t>
                        </m:r>
                        <m:r>
                          <a:rPr lang="en-GB" b="1" i="1">
                            <a:latin typeface="Cambria Math" panose="02040503050406030204" pitchFamily="18" charset="0"/>
                          </a:rPr>
                          <m:t>𝑭𝑵</m:t>
                        </m:r>
                      </m:den>
                    </m:f>
                  </m:oMath>
                </a14:m>
                <a:r>
                  <a:rPr lang="en-AU" dirty="0" smtClean="0"/>
                  <a:t>:  </a:t>
                </a:r>
                <a:r>
                  <a:rPr lang="en-AU" dirty="0"/>
                  <a:t>ratio of correct predictions over all </a:t>
                </a:r>
                <a:r>
                  <a:rPr lang="en-AU" dirty="0" smtClean="0"/>
                  <a:t>prediction; </a:t>
                </a:r>
                <a:r>
                  <a:rPr lang="en-AU" dirty="0"/>
                  <a:t>sensitive to class imbalance </a:t>
                </a:r>
                <a:endParaRPr lang="en-GB" dirty="0" smtClean="0"/>
              </a:p>
              <a:p>
                <a:endParaRPr lang="en-GB" dirty="0" smtClean="0"/>
              </a:p>
              <a:p>
                <a14:m>
                  <m:oMath xmlns:m="http://schemas.openxmlformats.org/officeDocument/2006/math">
                    <m:r>
                      <a:rPr lang="en-GB" b="1" i="1">
                        <a:latin typeface="Cambria Math" panose="02040503050406030204" pitchFamily="18" charset="0"/>
                      </a:rPr>
                      <m:t>𝑷</m:t>
                    </m:r>
                    <m:r>
                      <a:rPr lang="en-GB" b="1" i="1">
                        <a:latin typeface="Cambria Math" panose="02040503050406030204" pitchFamily="18" charset="0"/>
                      </a:rPr>
                      <m:t>=</m:t>
                    </m:r>
                    <m:f>
                      <m:fPr>
                        <m:ctrlPr>
                          <a:rPr lang="en-AU" i="1">
                            <a:latin typeface="Cambria Math" panose="02040503050406030204" pitchFamily="18" charset="0"/>
                          </a:rPr>
                        </m:ctrlPr>
                      </m:fPr>
                      <m:num>
                        <m:r>
                          <a:rPr lang="en-GB" b="1" i="1">
                            <a:latin typeface="Cambria Math" panose="02040503050406030204" pitchFamily="18" charset="0"/>
                          </a:rPr>
                          <m:t>𝑻𝑷</m:t>
                        </m:r>
                      </m:num>
                      <m:den>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𝑭𝑷</m:t>
                        </m:r>
                      </m:den>
                    </m:f>
                  </m:oMath>
                </a14:m>
                <a:r>
                  <a:rPr lang="en-GB" dirty="0" smtClean="0"/>
                  <a:t>: </a:t>
                </a:r>
                <a:r>
                  <a:rPr lang="en-AU" dirty="0"/>
                  <a:t>how many of the predictions made by the learner are correct </a:t>
                </a:r>
                <a:endParaRPr lang="en-GB" dirty="0" smtClean="0"/>
              </a:p>
              <a:p>
                <a:endParaRPr lang="en-AU" dirty="0"/>
              </a:p>
              <a:p>
                <a:r>
                  <a:rPr lang="en-GB" dirty="0"/>
                  <a:t> </a:t>
                </a:r>
                <a14:m>
                  <m:oMath xmlns:m="http://schemas.openxmlformats.org/officeDocument/2006/math">
                    <m:r>
                      <a:rPr lang="en-GB" b="1" i="1">
                        <a:latin typeface="Cambria Math" panose="02040503050406030204" pitchFamily="18" charset="0"/>
                      </a:rPr>
                      <m:t>𝑹</m:t>
                    </m:r>
                    <m:r>
                      <a:rPr lang="en-GB" b="1" i="1">
                        <a:latin typeface="Cambria Math" panose="02040503050406030204" pitchFamily="18" charset="0"/>
                      </a:rPr>
                      <m:t>=</m:t>
                    </m:r>
                    <m:f>
                      <m:fPr>
                        <m:ctrlPr>
                          <a:rPr lang="en-AU" sz="4000" i="1">
                            <a:latin typeface="Cambria Math" panose="02040503050406030204" pitchFamily="18" charset="0"/>
                          </a:rPr>
                        </m:ctrlPr>
                      </m:fPr>
                      <m:num>
                        <m:r>
                          <a:rPr lang="en-GB" b="1" i="1">
                            <a:latin typeface="Cambria Math" panose="02040503050406030204" pitchFamily="18" charset="0"/>
                          </a:rPr>
                          <m:t>𝑻𝑷</m:t>
                        </m:r>
                      </m:num>
                      <m:den>
                        <m:r>
                          <a:rPr lang="en-GB" b="1" i="1">
                            <a:latin typeface="Cambria Math" panose="02040503050406030204" pitchFamily="18" charset="0"/>
                          </a:rPr>
                          <m:t>𝑻𝑷</m:t>
                        </m:r>
                        <m:r>
                          <a:rPr lang="en-GB" b="1" i="1">
                            <a:latin typeface="Cambria Math" panose="02040503050406030204" pitchFamily="18" charset="0"/>
                          </a:rPr>
                          <m:t>+</m:t>
                        </m:r>
                        <m:r>
                          <a:rPr lang="en-GB" b="1" i="1">
                            <a:latin typeface="Cambria Math" panose="02040503050406030204" pitchFamily="18" charset="0"/>
                          </a:rPr>
                          <m:t>𝑭𝑵</m:t>
                        </m:r>
                      </m:den>
                    </m:f>
                    <m:r>
                      <a:rPr lang="en-AU" b="0" i="0" smtClean="0">
                        <a:latin typeface="Cambria Math" panose="02040503050406030204" pitchFamily="18" charset="0"/>
                      </a:rPr>
                      <m:t>:</m:t>
                    </m:r>
                  </m:oMath>
                </a14:m>
                <a:r>
                  <a:rPr lang="en-GB" dirty="0"/>
                  <a:t> </a:t>
                </a:r>
                <a:r>
                  <a:rPr lang="en-AU" dirty="0"/>
                  <a:t>how many of the correct (e.g. true) examples were correctly predicted by the learner </a:t>
                </a:r>
                <a:endParaRPr lang="en-GB" dirty="0" smtClean="0"/>
              </a:p>
              <a:p>
                <a:r>
                  <a:rPr lang="en-GB" dirty="0" smtClean="0"/>
                  <a:t> </a:t>
                </a:r>
                <a14:m>
                  <m:oMath xmlns:m="http://schemas.openxmlformats.org/officeDocument/2006/math">
                    <m:sSub>
                      <m:sSubPr>
                        <m:ctrlPr>
                          <a:rPr lang="en-AU" sz="4000" i="1">
                            <a:latin typeface="Cambria Math" panose="02040503050406030204" pitchFamily="18" charset="0"/>
                          </a:rPr>
                        </m:ctrlPr>
                      </m:sSubPr>
                      <m:e>
                        <m:r>
                          <a:rPr lang="en-GB" b="1" i="1">
                            <a:latin typeface="Cambria Math" panose="02040503050406030204" pitchFamily="18" charset="0"/>
                          </a:rPr>
                          <m:t>𝑭</m:t>
                        </m:r>
                      </m:e>
                      <m:sub>
                        <m:r>
                          <a:rPr lang="en-GB" b="1" i="1">
                            <a:latin typeface="Cambria Math" panose="02040503050406030204" pitchFamily="18" charset="0"/>
                          </a:rPr>
                          <m:t>𝟏</m:t>
                        </m:r>
                      </m:sub>
                    </m:sSub>
                    <m:r>
                      <a:rPr lang="en-GB" b="1" i="1">
                        <a:latin typeface="Cambria Math" panose="02040503050406030204" pitchFamily="18" charset="0"/>
                      </a:rPr>
                      <m:t>=</m:t>
                    </m:r>
                    <m:f>
                      <m:fPr>
                        <m:ctrlPr>
                          <a:rPr lang="en-AU" sz="4000" i="1">
                            <a:latin typeface="Cambria Math" panose="02040503050406030204" pitchFamily="18" charset="0"/>
                          </a:rPr>
                        </m:ctrlPr>
                      </m:fPr>
                      <m:num>
                        <m:r>
                          <a:rPr lang="en-GB" b="1" i="1">
                            <a:latin typeface="Cambria Math" panose="02040503050406030204" pitchFamily="18" charset="0"/>
                          </a:rPr>
                          <m:t>𝟐</m:t>
                        </m:r>
                        <m:r>
                          <a:rPr lang="en-GB" b="1" i="1">
                            <a:latin typeface="Cambria Math" panose="02040503050406030204" pitchFamily="18" charset="0"/>
                          </a:rPr>
                          <m:t>𝑷𝑹</m:t>
                        </m:r>
                      </m:num>
                      <m:den>
                        <m:r>
                          <a:rPr lang="en-GB" b="1" i="1">
                            <a:latin typeface="Cambria Math" panose="02040503050406030204" pitchFamily="18" charset="0"/>
                          </a:rPr>
                          <m:t>𝑷</m:t>
                        </m:r>
                        <m:r>
                          <a:rPr lang="en-GB" b="1" i="1">
                            <a:latin typeface="Cambria Math" panose="02040503050406030204" pitchFamily="18" charset="0"/>
                          </a:rPr>
                          <m:t>+</m:t>
                        </m:r>
                        <m:r>
                          <a:rPr lang="en-GB" b="1" i="1">
                            <a:latin typeface="Cambria Math" panose="02040503050406030204" pitchFamily="18" charset="0"/>
                          </a:rPr>
                          <m:t>𝑹</m:t>
                        </m:r>
                      </m:den>
                    </m:f>
                    <m:r>
                      <a:rPr lang="en-AU" b="0" i="0" smtClean="0">
                        <a:latin typeface="Cambria Math" panose="02040503050406030204" pitchFamily="18" charset="0"/>
                      </a:rPr>
                      <m:t>:</m:t>
                    </m:r>
                  </m:oMath>
                </a14:m>
                <a:r>
                  <a:rPr lang="en-AU" dirty="0" smtClean="0">
                    <a:latin typeface="Times New Roman" panose="02020603050405020304" pitchFamily="18" charset="0"/>
                    <a:ea typeface="SimSun" panose="02010600030101010101" pitchFamily="2" charset="-122"/>
                  </a:rPr>
                  <a:t> </a:t>
                </a:r>
                <a:r>
                  <a:rPr lang="en-AU" dirty="0"/>
                  <a:t>mean of Precision and </a:t>
                </a:r>
                <a:r>
                  <a:rPr lang="en-AU" dirty="0" smtClean="0"/>
                  <a:t>Recall; </a:t>
                </a:r>
                <a:r>
                  <a:rPr lang="en-AU" dirty="0"/>
                  <a:t>to maximize F1, the learner needs to have simultaneously a high Precision and a high </a:t>
                </a:r>
                <a:r>
                  <a:rPr lang="en-AU" dirty="0" smtClean="0"/>
                  <a:t>Recal</a:t>
                </a:r>
                <a:r>
                  <a:rPr lang="en-AU" dirty="0"/>
                  <a:t>l</a:t>
                </a:r>
                <a:endParaRPr lang="en-AU" dirty="0" smtClean="0">
                  <a:latin typeface="Times New Roman" panose="02020603050405020304" pitchFamily="18" charset="0"/>
                  <a:ea typeface="SimSun" panose="02010600030101010101" pitchFamily="2" charset="-122"/>
                </a:endParaRPr>
              </a:p>
              <a:p>
                <a:endParaRPr lang="en-AU" dirty="0">
                  <a:latin typeface="Times New Roman" panose="02020603050405020304" pitchFamily="18" charset="0"/>
                  <a:ea typeface="SimSun" panose="02010600030101010101" pitchFamily="2" charset="-122"/>
                </a:endParaRPr>
              </a:p>
            </p:txBody>
          </p:sp>
        </mc:Choice>
        <mc:Fallback xmlns="">
          <p:sp>
            <p:nvSpPr>
              <p:cNvPr id="3" name="Rectangle 2"/>
              <p:cNvSpPr>
                <a:spLocks noRot="1" noChangeAspect="1" noMove="1" noResize="1" noEditPoints="1" noAdjustHandles="1" noChangeArrowheads="1" noChangeShapeType="1" noTextEdit="1"/>
              </p:cNvSpPr>
              <p:nvPr/>
            </p:nvSpPr>
            <p:spPr>
              <a:xfrm>
                <a:off x="265471" y="681960"/>
                <a:ext cx="11926529" cy="5361724"/>
              </a:xfrm>
              <a:prstGeom prst="rect">
                <a:avLst/>
              </a:prstGeom>
              <a:blipFill>
                <a:blip r:embed="rId3"/>
                <a:stretch>
                  <a:fillRect l="-460" t="-683" r="-511"/>
                </a:stretch>
              </a:blipFill>
            </p:spPr>
            <p:txBody>
              <a:bodyPr/>
              <a:lstStyle/>
              <a:p>
                <a:r>
                  <a:rPr lang="en-AU">
                    <a:noFill/>
                  </a:rPr>
                  <a:t> </a:t>
                </a:r>
              </a:p>
            </p:txBody>
          </p:sp>
        </mc:Fallback>
      </mc:AlternateContent>
    </p:spTree>
    <p:extLst>
      <p:ext uri="{BB962C8B-B14F-4D97-AF65-F5344CB8AC3E}">
        <p14:creationId xmlns:p14="http://schemas.microsoft.com/office/powerpoint/2010/main" val="695398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6" y="190159"/>
            <a:ext cx="10514012" cy="580292"/>
          </a:xfrm>
        </p:spPr>
        <p:txBody>
          <a:bodyPr>
            <a:normAutofit/>
          </a:bodyPr>
          <a:lstStyle/>
          <a:p>
            <a:r>
              <a:rPr lang="en-US" dirty="0" smtClean="0">
                <a:solidFill>
                  <a:schemeClr val="tx1"/>
                </a:solidFill>
              </a:rPr>
              <a:t>4.1 Incident duration regression</a:t>
            </a:r>
            <a:endParaRPr lang="en-US" dirty="0"/>
          </a:p>
        </p:txBody>
      </p:sp>
      <p:sp>
        <p:nvSpPr>
          <p:cNvPr id="8" name="Rectangle 7"/>
          <p:cNvSpPr/>
          <p:nvPr/>
        </p:nvSpPr>
        <p:spPr>
          <a:xfrm>
            <a:off x="839786" y="1714480"/>
            <a:ext cx="11180763" cy="923330"/>
          </a:xfrm>
          <a:prstGeom prst="rect">
            <a:avLst/>
          </a:prstGeom>
        </p:spPr>
        <p:txBody>
          <a:bodyPr wrap="square">
            <a:spAutoFit/>
          </a:bodyPr>
          <a:lstStyle/>
          <a:p>
            <a:pPr marL="742950" lvl="1" indent="-285750">
              <a:buFontTx/>
              <a:buChar char="-"/>
            </a:pPr>
            <a:endParaRPr lang="en-GB" dirty="0"/>
          </a:p>
          <a:p>
            <a:pPr marL="285750" indent="-285750">
              <a:buFontTx/>
              <a:buChar char="-"/>
            </a:pPr>
            <a:endParaRPr lang="en-GB" dirty="0" smtClean="0"/>
          </a:p>
          <a:p>
            <a:pPr marL="285750" indent="-285750">
              <a:buFontTx/>
              <a:buChar char="-"/>
            </a:pPr>
            <a:endParaRPr lang="en-AU" dirty="0"/>
          </a:p>
        </p:txBody>
      </p:sp>
      <mc:AlternateContent xmlns:mc="http://schemas.openxmlformats.org/markup-compatibility/2006" xmlns:a14="http://schemas.microsoft.com/office/drawing/2010/main">
        <mc:Choice Requires="a14">
          <p:sp>
            <p:nvSpPr>
              <p:cNvPr id="5" name="Content Placeholder 2"/>
              <p:cNvSpPr>
                <a:spLocks noGrp="1"/>
              </p:cNvSpPr>
              <p:nvPr>
                <p:ph idx="4294967295"/>
              </p:nvPr>
            </p:nvSpPr>
            <p:spPr>
              <a:xfrm>
                <a:off x="344130" y="973299"/>
                <a:ext cx="11743096" cy="5069108"/>
              </a:xfrm>
              <a:prstGeom prst="rect">
                <a:avLst/>
              </a:prstGeom>
            </p:spPr>
            <p:txBody>
              <a:bodyPr>
                <a:normAutofit fontScale="92500" lnSpcReduction="20000"/>
              </a:bodyPr>
              <a:lstStyle/>
              <a:p>
                <a:pPr marL="0" indent="0">
                  <a:buNone/>
                </a:pPr>
                <a:r>
                  <a:rPr lang="en-US" dirty="0" err="1">
                    <a:latin typeface="+mn-lt"/>
                  </a:rPr>
                  <a:t>XGBoost</a:t>
                </a:r>
                <a:r>
                  <a:rPr lang="en-US" dirty="0">
                    <a:latin typeface="+mn-lt"/>
                  </a:rPr>
                  <a:t> enhances GBDT (which sequentially processes a combination of trees from weighted training data with a slow learning rate) by:</a:t>
                </a:r>
              </a:p>
              <a:p>
                <a:pPr marL="742950" lvl="1" indent="-285750">
                  <a:buFont typeface="Arial" panose="020B0604020202020204" pitchFamily="34" charset="0"/>
                  <a:buChar char="•"/>
                </a:pPr>
                <a:r>
                  <a:rPr lang="en-US" dirty="0">
                    <a:latin typeface="+mn-lt"/>
                  </a:rPr>
                  <a:t>introducing a regularization parameter in the learning objective function (to control over-fitting), </a:t>
                </a:r>
              </a:p>
              <a:p>
                <a:pPr marL="742950" lvl="1" indent="-285750">
                  <a:buFont typeface="Arial" panose="020B0604020202020204" pitchFamily="34" charset="0"/>
                  <a:buChar char="•"/>
                </a:pPr>
                <a:r>
                  <a:rPr lang="en-US" dirty="0">
                    <a:latin typeface="+mn-lt"/>
                  </a:rPr>
                  <a:t>Adapting to parallel tree learning through sparsity-aware capability</a:t>
                </a:r>
              </a:p>
              <a:p>
                <a:pPr marL="742950" lvl="1" indent="-285750">
                  <a:buFont typeface="Arial" panose="020B0604020202020204" pitchFamily="34" charset="0"/>
                  <a:buChar char="•"/>
                </a:pPr>
                <a:r>
                  <a:rPr lang="en-US" dirty="0">
                    <a:latin typeface="+mn-lt"/>
                  </a:rPr>
                  <a:t>having a better support for multicore processing which reduces computational time</a:t>
                </a:r>
              </a:p>
              <a:p>
                <a:pPr lvl="1"/>
                <a:endParaRPr lang="en-US" dirty="0">
                  <a:latin typeface="+mn-lt"/>
                </a:endParaRPr>
              </a:p>
              <a:p>
                <a:pPr marL="0" indent="0">
                  <a:buNone/>
                </a:pPr>
                <a:r>
                  <a:rPr lang="en-US" dirty="0">
                    <a:latin typeface="+mn-lt"/>
                  </a:rPr>
                  <a:t>Given a dataset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m:t>
                    </m:r>
                    <m:d>
                      <m:dPr>
                        <m:begChr m:val="{"/>
                        <m:endChr m:val="}"/>
                        <m:ctrlPr>
                          <a:rPr lang="en-AU" i="1">
                            <a:latin typeface="Cambria Math" panose="02040503050406030204" pitchFamily="18" charset="0"/>
                          </a:rPr>
                        </m:ctrlPr>
                      </m:dPr>
                      <m:e>
                        <m:d>
                          <m:dPr>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i="1">
                                <a:latin typeface="Cambria Math" panose="02040503050406030204" pitchFamily="18" charset="0"/>
                              </a:rPr>
                              <m:t>,</m:t>
                            </m:r>
                            <m:sSub>
                              <m:sSubPr>
                                <m:ctrlPr>
                                  <a:rPr lang="en-AU"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e>
                    </m:d>
                  </m:oMath>
                </a14:m>
                <a:r>
                  <a:rPr lang="en-US" dirty="0">
                    <a:latin typeface="+mn-lt"/>
                  </a:rPr>
                  <a:t>, where </a:t>
                </a:r>
                <a14:m>
                  <m:oMath xmlns:m="http://schemas.openxmlformats.org/officeDocument/2006/math">
                    <m:sSub>
                      <m:sSubPr>
                        <m:ctrlPr>
                          <a:rPr lang="en-AU" i="1">
                            <a:latin typeface="Cambria Math" panose="02040503050406030204" pitchFamily="18" charset="0"/>
                          </a:rPr>
                        </m:ctrlPr>
                      </m:sSubPr>
                      <m:e>
                        <m:d>
                          <m:dPr>
                            <m:begChr m:val="|"/>
                            <m:endChr m:val="|"/>
                            <m:ctrlPr>
                              <a:rPr lang="en-AU" i="1">
                                <a:latin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rPr>
                          <m:t>=</m:t>
                        </m:r>
                        <m:r>
                          <a:rPr lang="en-US" i="1">
                            <a:latin typeface="Cambria Math" panose="02040503050406030204" pitchFamily="18" charset="0"/>
                          </a:rPr>
                          <m:t>𝑁</m:t>
                        </m:r>
                      </m:e>
                      <m:sub>
                        <m:r>
                          <a:rPr lang="en-US" i="1">
                            <a:latin typeface="Cambria Math" panose="02040503050406030204" pitchFamily="18" charset="0"/>
                          </a:rPr>
                          <m:t>𝑖</m:t>
                        </m:r>
                      </m:sub>
                    </m:sSub>
                  </m:oMath>
                </a14:m>
                <a:r>
                  <a:rPr lang="en-US" dirty="0">
                    <a:latin typeface="+mn-lt"/>
                  </a:rPr>
                  <a:t> and </a:t>
                </a:r>
                <a14:m>
                  <m:oMath xmlns:m="http://schemas.openxmlformats.org/officeDocument/2006/math">
                    <m:d>
                      <m:dPr>
                        <m:begChr m:val="{"/>
                        <m:endChr m:val="}"/>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𝑖𝑗</m:t>
                            </m:r>
                          </m:sub>
                        </m:sSub>
                        <m:r>
                          <a:rPr lang="en-US">
                            <a:latin typeface="Cambria Math" panose="02040503050406030204" pitchFamily="18" charset="0"/>
                          </a:rPr>
                          <m:t>∈</m:t>
                        </m:r>
                        <m:sSup>
                          <m:sSupPr>
                            <m:ctrlPr>
                              <a:rPr lang="en-AU" i="1">
                                <a:latin typeface="Cambria Math" panose="02040503050406030204" pitchFamily="18" charset="0"/>
                              </a:rPr>
                            </m:ctrlPr>
                          </m:sSupPr>
                          <m:e>
                            <m:r>
                              <a:rPr lang="en-US" i="1">
                                <a:latin typeface="Cambria Math" panose="02040503050406030204" pitchFamily="18" charset="0"/>
                              </a:rPr>
                              <m:t>ℝ</m:t>
                            </m:r>
                          </m:e>
                          <m:sup>
                            <m:sSub>
                              <m:sSubPr>
                                <m:ctrlPr>
                                  <a:rPr lang="en-AU"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𝑓</m:t>
                                </m:r>
                              </m:sub>
                            </m:sSub>
                          </m:sup>
                        </m:sSup>
                        <m:r>
                          <a:rPr lang="en-US" i="1">
                            <a:latin typeface="Cambria Math" panose="02040503050406030204" pitchFamily="18" charset="0"/>
                          </a:rPr>
                          <m:t>, </m:t>
                        </m:r>
                        <m:sSub>
                          <m:sSubPr>
                            <m:ctrlPr>
                              <a:rPr lang="en-AU"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ℝ</m:t>
                        </m:r>
                      </m:e>
                    </m:d>
                  </m:oMath>
                </a14:m>
                <a:r>
                  <a:rPr lang="en-US" dirty="0">
                    <a:latin typeface="+mn-lt"/>
                  </a:rPr>
                  <a:t>, the </a:t>
                </a:r>
                <a:r>
                  <a:rPr lang="en-US" dirty="0" err="1">
                    <a:latin typeface="+mn-lt"/>
                  </a:rPr>
                  <a:t>XGBoost</a:t>
                </a:r>
                <a:r>
                  <a:rPr lang="en-US" dirty="0">
                    <a:latin typeface="+mn-lt"/>
                  </a:rPr>
                  <a:t> model uses </a:t>
                </a:r>
                <a:r>
                  <a:rPr lang="en-US" b="1" i="1" dirty="0">
                    <a:latin typeface="+mn-lt"/>
                  </a:rPr>
                  <a:t>K</a:t>
                </a:r>
                <a:r>
                  <a:rPr lang="en-US" dirty="0">
                    <a:latin typeface="+mn-lt"/>
                  </a:rPr>
                  <a:t> additive functions to predict the incident duration as:</a:t>
                </a:r>
                <a:endParaRPr lang="en-AU" dirty="0">
                  <a:latin typeface="+mn-lt"/>
                </a:endParaRPr>
              </a:p>
              <a:p>
                <a:pPr marL="0" indent="0">
                  <a:buNone/>
                </a:pPr>
                <a14:m>
                  <m:oMath xmlns:m="http://schemas.openxmlformats.org/officeDocument/2006/math">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US" b="1" i="1">
                                <a:latin typeface="Cambria Math" panose="02040503050406030204" pitchFamily="18" charset="0"/>
                              </a:rPr>
                              <m:t>𝒚</m:t>
                            </m:r>
                          </m:e>
                        </m:acc>
                      </m:e>
                      <m:sub>
                        <m:r>
                          <a:rPr lang="en-US" b="1" i="1">
                            <a:latin typeface="Cambria Math" panose="02040503050406030204" pitchFamily="18" charset="0"/>
                          </a:rPr>
                          <m:t>𝒊</m:t>
                        </m:r>
                      </m:sub>
                    </m:sSub>
                    <m:r>
                      <a:rPr lang="en-US" b="1" i="1">
                        <a:latin typeface="Cambria Math" panose="02040503050406030204" pitchFamily="18" charset="0"/>
                      </a:rPr>
                      <m:t>=∅(</m:t>
                    </m:r>
                    <m:sSub>
                      <m:sSubPr>
                        <m:ctrlPr>
                          <a:rPr lang="en-AU"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𝒊𝒋</m:t>
                        </m:r>
                      </m:sub>
                    </m:sSub>
                    <m:r>
                      <a:rPr lang="en-US" b="1" i="1">
                        <a:latin typeface="Cambria Math" panose="02040503050406030204" pitchFamily="18" charset="0"/>
                      </a:rPr>
                      <m:t>)=</m:t>
                    </m:r>
                    <m:nary>
                      <m:naryPr>
                        <m:chr m:val="∑"/>
                        <m:limLoc m:val="undOvr"/>
                        <m:ctrlPr>
                          <a:rPr lang="en-AU" i="1">
                            <a:latin typeface="Cambria Math" panose="02040503050406030204" pitchFamily="18" charset="0"/>
                          </a:rPr>
                        </m:ctrlPr>
                      </m:naryPr>
                      <m:sub>
                        <m:r>
                          <a:rPr lang="en-US" b="1" i="1">
                            <a:latin typeface="Cambria Math" panose="02040503050406030204" pitchFamily="18" charset="0"/>
                          </a:rPr>
                          <m:t>𝒌</m:t>
                        </m:r>
                        <m:r>
                          <a:rPr lang="en-US" b="1" i="1">
                            <a:latin typeface="Cambria Math" panose="02040503050406030204" pitchFamily="18" charset="0"/>
                          </a:rPr>
                          <m:t>=</m:t>
                        </m:r>
                        <m:r>
                          <a:rPr lang="en-US" b="1" i="1">
                            <a:latin typeface="Cambria Math" panose="02040503050406030204" pitchFamily="18" charset="0"/>
                          </a:rPr>
                          <m:t>𝟏</m:t>
                        </m:r>
                      </m:sub>
                      <m:sup>
                        <m:r>
                          <a:rPr lang="en-US" b="1" i="1">
                            <a:latin typeface="Cambria Math" panose="02040503050406030204" pitchFamily="18" charset="0"/>
                          </a:rPr>
                          <m:t>𝑲</m:t>
                        </m:r>
                      </m:sup>
                      <m:e>
                        <m:sSub>
                          <m:sSubPr>
                            <m:ctrlPr>
                              <a:rPr lang="en-AU" i="1">
                                <a:latin typeface="Cambria Math" panose="02040503050406030204" pitchFamily="18" charset="0"/>
                              </a:rPr>
                            </m:ctrlPr>
                          </m:sSubPr>
                          <m:e>
                            <m:r>
                              <a:rPr lang="en-US" b="1" i="1">
                                <a:latin typeface="Cambria Math" panose="02040503050406030204" pitchFamily="18" charset="0"/>
                              </a:rPr>
                              <m:t>𝒇</m:t>
                            </m:r>
                          </m:e>
                          <m:sub>
                            <m:r>
                              <a:rPr lang="en-US" b="1" i="1">
                                <a:latin typeface="Cambria Math" panose="02040503050406030204" pitchFamily="18" charset="0"/>
                              </a:rPr>
                              <m:t>𝒌</m:t>
                            </m:r>
                          </m:sub>
                        </m:sSub>
                        <m:r>
                          <a:rPr lang="en-US" b="1" i="1">
                            <a:latin typeface="Cambria Math" panose="02040503050406030204" pitchFamily="18" charset="0"/>
                          </a:rPr>
                          <m:t>(</m:t>
                        </m:r>
                        <m:sSub>
                          <m:sSubPr>
                            <m:ctrlPr>
                              <a:rPr lang="en-AU"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𝒊</m:t>
                            </m:r>
                          </m:sub>
                        </m:sSub>
                        <m:r>
                          <a:rPr lang="en-US" b="1" i="1">
                            <a:latin typeface="Cambria Math" panose="02040503050406030204" pitchFamily="18" charset="0"/>
                          </a:rPr>
                          <m:t>)</m:t>
                        </m:r>
                      </m:e>
                    </m:nary>
                  </m:oMath>
                </a14:m>
                <a:r>
                  <a:rPr lang="en-US" dirty="0">
                    <a:latin typeface="+mn-lt"/>
                  </a:rPr>
                  <a:t>, </a:t>
                </a:r>
                <a14:m>
                  <m:oMath xmlns:m="http://schemas.openxmlformats.org/officeDocument/2006/math">
                    <m:sSub>
                      <m:sSubPr>
                        <m:ctrlPr>
                          <a:rPr lang="en-AU" i="1">
                            <a:latin typeface="Cambria Math" panose="02040503050406030204" pitchFamily="18" charset="0"/>
                          </a:rPr>
                        </m:ctrlPr>
                      </m:sSubPr>
                      <m:e>
                        <m:r>
                          <a:rPr lang="en-US" b="1" i="1">
                            <a:latin typeface="Cambria Math" panose="02040503050406030204" pitchFamily="18" charset="0"/>
                          </a:rPr>
                          <m:t>𝒇</m:t>
                        </m:r>
                      </m:e>
                      <m:sub>
                        <m:r>
                          <a:rPr lang="en-US" b="1" i="1">
                            <a:latin typeface="Cambria Math" panose="02040503050406030204" pitchFamily="18" charset="0"/>
                          </a:rPr>
                          <m:t>𝒌</m:t>
                        </m:r>
                      </m:sub>
                    </m:sSub>
                    <m:r>
                      <a:rPr lang="en-US" b="1" i="1">
                        <a:latin typeface="Cambria Math" panose="02040503050406030204" pitchFamily="18" charset="0"/>
                      </a:rPr>
                      <m:t>∈</m:t>
                    </m:r>
                    <m:r>
                      <a:rPr lang="en-US" b="1" i="1">
                        <a:latin typeface="Cambria Math" panose="02040503050406030204" pitchFamily="18" charset="0"/>
                      </a:rPr>
                      <m:t>𝓕</m:t>
                    </m:r>
                  </m:oMath>
                </a14:m>
                <a:r>
                  <a:rPr lang="en-US" dirty="0">
                    <a:latin typeface="+mn-lt"/>
                  </a:rPr>
                  <a:t>                                                     (4)</a:t>
                </a:r>
                <a:endParaRPr lang="en-AU" b="1" dirty="0">
                  <a:latin typeface="+mn-lt"/>
                </a:endParaRPr>
              </a:p>
              <a:p>
                <a:pPr marL="0" indent="0">
                  <a:buNone/>
                </a:pPr>
                <a:endParaRPr lang="en-US" dirty="0">
                  <a:latin typeface="+mn-lt"/>
                </a:endParaRPr>
              </a:p>
              <a:p>
                <a:pPr marL="0" indent="0">
                  <a:buNone/>
                </a:pPr>
                <a:r>
                  <a:rPr lang="en-US" dirty="0">
                    <a:latin typeface="+mn-lt"/>
                  </a:rPr>
                  <a:t>where </a:t>
                </a:r>
                <a:r>
                  <a:rPr lang="en-US" b="1" i="1" dirty="0">
                    <a:latin typeface="+mn-lt"/>
                  </a:rPr>
                  <a:t>K</a:t>
                </a:r>
                <a:r>
                  <a:rPr lang="en-US" dirty="0">
                    <a:latin typeface="+mn-lt"/>
                  </a:rPr>
                  <a:t> is the number of generated trees, and </a:t>
                </a:r>
                <a14:m>
                  <m:oMath xmlns:m="http://schemas.openxmlformats.org/officeDocument/2006/math">
                    <m:sSub>
                      <m:sSubPr>
                        <m:ctrlPr>
                          <a:rPr lang="en-AU" i="1">
                            <a:latin typeface="Cambria Math" panose="02040503050406030204" pitchFamily="18" charset="0"/>
                          </a:rPr>
                        </m:ctrlPr>
                      </m:sSubPr>
                      <m:e>
                        <m:r>
                          <a:rPr lang="en-US" b="1" i="1">
                            <a:latin typeface="Cambria Math" panose="02040503050406030204" pitchFamily="18" charset="0"/>
                          </a:rPr>
                          <m:t>𝒇</m:t>
                        </m:r>
                      </m:e>
                      <m:sub>
                        <m:r>
                          <a:rPr lang="en-US" b="1" i="1">
                            <a:latin typeface="Cambria Math" panose="02040503050406030204" pitchFamily="18" charset="0"/>
                          </a:rPr>
                          <m:t>𝒌</m:t>
                        </m:r>
                      </m:sub>
                    </m:sSub>
                  </m:oMath>
                </a14:m>
                <a:r>
                  <a:rPr lang="en-US" dirty="0">
                    <a:latin typeface="+mn-lt"/>
                  </a:rPr>
                  <a:t> are functions in the functional space </a:t>
                </a:r>
                <a14:m>
                  <m:oMath xmlns:m="http://schemas.openxmlformats.org/officeDocument/2006/math">
                    <m:r>
                      <a:rPr lang="en-US" b="1" i="1">
                        <a:latin typeface="Cambria Math" panose="02040503050406030204" pitchFamily="18" charset="0"/>
                      </a:rPr>
                      <m:t>𝓕</m:t>
                    </m:r>
                  </m:oMath>
                </a14:m>
                <a:r>
                  <a:rPr lang="en-US" dirty="0">
                    <a:latin typeface="+mn-lt"/>
                  </a:rPr>
                  <a:t> defined as:</a:t>
                </a:r>
                <a:endParaRPr lang="en-AU" dirty="0">
                  <a:latin typeface="+mn-lt"/>
                </a:endParaRPr>
              </a:p>
              <a:p>
                <a:pPr marL="0" indent="0">
                  <a:buNone/>
                </a:pPr>
                <a14:m>
                  <m:oMath xmlns:m="http://schemas.openxmlformats.org/officeDocument/2006/math">
                    <m:sSub>
                      <m:sSubPr>
                        <m:ctrlPr>
                          <a:rPr lang="en-AU" i="1">
                            <a:latin typeface="Cambria Math" panose="02040503050406030204" pitchFamily="18" charset="0"/>
                          </a:rPr>
                        </m:ctrlPr>
                      </m:sSubPr>
                      <m:e>
                        <m:r>
                          <a:rPr lang="en-US" b="1" i="1">
                            <a:latin typeface="Cambria Math" panose="02040503050406030204" pitchFamily="18" charset="0"/>
                          </a:rPr>
                          <m:t>𝒇</m:t>
                        </m:r>
                      </m:e>
                      <m:sub>
                        <m:r>
                          <a:rPr lang="en-US" b="1" i="1">
                            <a:latin typeface="Cambria Math" panose="02040503050406030204" pitchFamily="18" charset="0"/>
                          </a:rPr>
                          <m:t>𝒌</m:t>
                        </m:r>
                      </m:sub>
                    </m:sSub>
                    <m:r>
                      <a:rPr lang="en-US" b="1" i="1">
                        <a:latin typeface="Cambria Math" panose="02040503050406030204" pitchFamily="18" charset="0"/>
                      </a:rPr>
                      <m:t>(</m:t>
                    </m:r>
                    <m:sSub>
                      <m:sSubPr>
                        <m:ctrlPr>
                          <a:rPr lang="en-AU"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𝒊</m:t>
                        </m:r>
                      </m:sub>
                    </m:sSub>
                    <m:r>
                      <a:rPr lang="en-US" b="1" i="1">
                        <a:latin typeface="Cambria Math" panose="02040503050406030204" pitchFamily="18" charset="0"/>
                      </a:rPr>
                      <m:t>)=</m:t>
                    </m:r>
                    <m:sSub>
                      <m:sSubPr>
                        <m:ctrlPr>
                          <a:rPr lang="en-AU" b="1" i="1">
                            <a:latin typeface="Cambria Math" panose="02040503050406030204" pitchFamily="18" charset="0"/>
                          </a:rPr>
                        </m:ctrlPr>
                      </m:sSubPr>
                      <m:e>
                        <m:r>
                          <a:rPr lang="en-US" i="1">
                            <a:latin typeface="Cambria Math" panose="02040503050406030204" pitchFamily="18" charset="0"/>
                          </a:rPr>
                          <m:t>⍵</m:t>
                        </m:r>
                      </m:e>
                      <m:sub>
                        <m:r>
                          <a:rPr lang="en-US" b="1" i="1">
                            <a:latin typeface="Cambria Math" panose="02040503050406030204" pitchFamily="18" charset="0"/>
                          </a:rPr>
                          <m:t>𝒒</m:t>
                        </m:r>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sub>
                    </m:sSub>
                    <m:r>
                      <a:rPr lang="en-US" b="1" i="1">
                        <a:latin typeface="Cambria Math" panose="02040503050406030204" pitchFamily="18" charset="0"/>
                      </a:rPr>
                      <m:t>,</m:t>
                    </m:r>
                    <m:r>
                      <a:rPr lang="en-US" i="1">
                        <a:latin typeface="Cambria Math" panose="02040503050406030204" pitchFamily="18" charset="0"/>
                      </a:rPr>
                      <m:t>⍵</m:t>
                    </m:r>
                    <m:r>
                      <a:rPr lang="en-US" b="1" i="1">
                        <a:latin typeface="Cambria Math" panose="02040503050406030204" pitchFamily="18" charset="0"/>
                      </a:rPr>
                      <m:t>∈</m:t>
                    </m:r>
                    <m:sSup>
                      <m:sSupPr>
                        <m:ctrlPr>
                          <a:rPr lang="en-AU" b="1" i="1">
                            <a:latin typeface="Cambria Math" panose="02040503050406030204" pitchFamily="18" charset="0"/>
                          </a:rPr>
                        </m:ctrlPr>
                      </m:sSupPr>
                      <m:e>
                        <m:r>
                          <a:rPr lang="en-US" i="1">
                            <a:latin typeface="Cambria Math" panose="02040503050406030204" pitchFamily="18" charset="0"/>
                          </a:rPr>
                          <m:t>ℝ</m:t>
                        </m:r>
                      </m:e>
                      <m:sup>
                        <m:r>
                          <a:rPr lang="en-US" b="1" i="1">
                            <a:latin typeface="Cambria Math" panose="02040503050406030204" pitchFamily="18" charset="0"/>
                          </a:rPr>
                          <m:t>𝑻</m:t>
                        </m:r>
                      </m:sup>
                    </m:sSup>
                    <m:r>
                      <a:rPr lang="en-US" b="1" i="1">
                        <a:latin typeface="Cambria Math" panose="02040503050406030204" pitchFamily="18" charset="0"/>
                      </a:rPr>
                      <m:t>, </m:t>
                    </m:r>
                    <m:r>
                      <a:rPr lang="en-US" b="1" i="1">
                        <a:latin typeface="Cambria Math" panose="02040503050406030204" pitchFamily="18" charset="0"/>
                      </a:rPr>
                      <m:t>𝒒</m:t>
                    </m:r>
                    <m:r>
                      <a:rPr lang="en-US" b="1" i="1">
                        <a:latin typeface="Cambria Math" panose="02040503050406030204" pitchFamily="18" charset="0"/>
                      </a:rPr>
                      <m:t>: </m:t>
                    </m:r>
                    <m:sSup>
                      <m:sSupPr>
                        <m:ctrlPr>
                          <a:rPr lang="en-AU" i="1">
                            <a:latin typeface="Cambria Math" panose="02040503050406030204" pitchFamily="18" charset="0"/>
                          </a:rPr>
                        </m:ctrlPr>
                      </m:sSupPr>
                      <m:e>
                        <m:r>
                          <a:rPr lang="en-US" i="1">
                            <a:latin typeface="Cambria Math" panose="02040503050406030204" pitchFamily="18" charset="0"/>
                          </a:rPr>
                          <m:t>ℝ</m:t>
                        </m:r>
                      </m:e>
                      <m:sup>
                        <m:sSub>
                          <m:sSubPr>
                            <m:ctrlPr>
                              <a:rPr lang="en-AU"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𝑓</m:t>
                            </m:r>
                          </m:sub>
                        </m:sSub>
                      </m:sup>
                    </m:sSup>
                    <m:r>
                      <a:rPr lang="en-US" i="1">
                        <a:latin typeface="Cambria Math" panose="02040503050406030204" pitchFamily="18" charset="0"/>
                      </a:rPr>
                      <m:t>→{1,2,..</m:t>
                    </m:r>
                    <m:r>
                      <a:rPr lang="en-US" i="1">
                        <a:latin typeface="Cambria Math" panose="02040503050406030204" pitchFamily="18" charset="0"/>
                      </a:rPr>
                      <m:t>𝑇</m:t>
                    </m:r>
                    <m:r>
                      <a:rPr lang="en-US" i="1">
                        <a:latin typeface="Cambria Math" panose="02040503050406030204" pitchFamily="18" charset="0"/>
                      </a:rPr>
                      <m:t>}</m:t>
                    </m:r>
                  </m:oMath>
                </a14:m>
                <a:r>
                  <a:rPr lang="en-US" b="1" dirty="0">
                    <a:latin typeface="+mn-lt"/>
                  </a:rPr>
                  <a:t>,</a:t>
                </a:r>
                <a:endParaRPr lang="en-AU" dirty="0">
                  <a:latin typeface="+mn-lt"/>
                </a:endParaRPr>
              </a:p>
              <a:p>
                <a:pPr marL="0" indent="0">
                  <a:buNone/>
                </a:pPr>
                <a:endParaRPr lang="en-US" b="1" i="1" dirty="0">
                  <a:latin typeface="+mn-lt"/>
                </a:endParaRPr>
              </a:p>
              <a:p>
                <a:pPr marL="0" indent="0">
                  <a:buNone/>
                </a:pPr>
                <a:r>
                  <a:rPr lang="en-US" b="1" i="1" dirty="0">
                    <a:latin typeface="+mn-lt"/>
                  </a:rPr>
                  <a:t>T</a:t>
                </a:r>
                <a:r>
                  <a:rPr lang="en-US" dirty="0">
                    <a:latin typeface="+mn-lt"/>
                  </a:rPr>
                  <a:t> is the number of leaves in the tree; each </a:t>
                </a:r>
                <a14:m>
                  <m:oMath xmlns:m="http://schemas.openxmlformats.org/officeDocument/2006/math">
                    <m:sSub>
                      <m:sSubPr>
                        <m:ctrlPr>
                          <a:rPr lang="en-AU" i="1">
                            <a:latin typeface="Cambria Math" panose="02040503050406030204" pitchFamily="18" charset="0"/>
                          </a:rPr>
                        </m:ctrlPr>
                      </m:sSubPr>
                      <m:e>
                        <m:r>
                          <a:rPr lang="en-US" b="1" i="1">
                            <a:latin typeface="Cambria Math" panose="02040503050406030204" pitchFamily="18" charset="0"/>
                          </a:rPr>
                          <m:t>𝒇</m:t>
                        </m:r>
                      </m:e>
                      <m:sub>
                        <m:r>
                          <a:rPr lang="en-US" b="1" i="1">
                            <a:latin typeface="Cambria Math" panose="02040503050406030204" pitchFamily="18" charset="0"/>
                          </a:rPr>
                          <m:t>𝒌</m:t>
                        </m:r>
                      </m:sub>
                    </m:sSub>
                  </m:oMath>
                </a14:m>
                <a:r>
                  <a:rPr lang="en-US" dirty="0">
                    <a:latin typeface="+mn-lt"/>
                  </a:rPr>
                  <a:t> corresponds to an independent tree structure </a:t>
                </a:r>
                <a:r>
                  <a:rPr lang="en-US" b="1" i="1" dirty="0">
                    <a:latin typeface="+mn-lt"/>
                  </a:rPr>
                  <a:t>q </a:t>
                </a:r>
                <a:r>
                  <a:rPr lang="en-US" dirty="0">
                    <a:latin typeface="+mn-lt"/>
                  </a:rPr>
                  <a:t>and leaf weights </a:t>
                </a:r>
                <a14:m>
                  <m:oMath xmlns:m="http://schemas.openxmlformats.org/officeDocument/2006/math">
                    <m:sSub>
                      <m:sSubPr>
                        <m:ctrlPr>
                          <a:rPr lang="en-AU" b="1" i="1">
                            <a:latin typeface="Cambria Math" panose="02040503050406030204" pitchFamily="18" charset="0"/>
                          </a:rPr>
                        </m:ctrlPr>
                      </m:sSubPr>
                      <m:e>
                        <m:r>
                          <a:rPr lang="en-US" i="1">
                            <a:latin typeface="Cambria Math" panose="02040503050406030204" pitchFamily="18" charset="0"/>
                          </a:rPr>
                          <m:t>⍵</m:t>
                        </m:r>
                      </m:e>
                      <m:sub>
                        <m:r>
                          <a:rPr lang="en-US" b="1" i="1">
                            <a:latin typeface="Cambria Math" panose="02040503050406030204" pitchFamily="18" charset="0"/>
                          </a:rPr>
                          <m:t>𝒒</m:t>
                        </m:r>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sub>
                    </m:sSub>
                  </m:oMath>
                </a14:m>
                <a:r>
                  <a:rPr lang="en-US" dirty="0">
                    <a:latin typeface="+mn-lt"/>
                  </a:rPr>
                  <a:t>. The objective function to be minimized is given by:</a:t>
                </a:r>
                <a:endParaRPr lang="en-AU" dirty="0">
                  <a:latin typeface="+mn-lt"/>
                </a:endParaRPr>
              </a:p>
              <a:p>
                <a:pPr marL="0" indent="0">
                  <a:buNone/>
                </a:pPr>
                <a14:m>
                  <m:oMath xmlns:m="http://schemas.openxmlformats.org/officeDocument/2006/math">
                    <m:r>
                      <a:rPr lang="en-US" b="1" i="1">
                        <a:latin typeface="Cambria Math" panose="02040503050406030204" pitchFamily="18" charset="0"/>
                      </a:rPr>
                      <m:t>𝓛</m:t>
                    </m:r>
                    <m:r>
                      <a:rPr lang="en-US" b="1" i="1">
                        <a:latin typeface="Cambria Math" panose="02040503050406030204" pitchFamily="18" charset="0"/>
                      </a:rPr>
                      <m:t>(∅)=</m:t>
                    </m:r>
                    <m:nary>
                      <m:naryPr>
                        <m:chr m:val="∑"/>
                        <m:limLoc m:val="undOvr"/>
                        <m:ctrlPr>
                          <a:rPr lang="en-AU" i="1">
                            <a:latin typeface="Cambria Math" panose="02040503050406030204" pitchFamily="18" charset="0"/>
                          </a:rPr>
                        </m:ctrlPr>
                      </m:naryPr>
                      <m:sub>
                        <m:r>
                          <a:rPr lang="en-US" b="1" i="1">
                            <a:latin typeface="Cambria Math" panose="02040503050406030204" pitchFamily="18" charset="0"/>
                          </a:rPr>
                          <m:t>𝒌</m:t>
                        </m:r>
                        <m:r>
                          <a:rPr lang="en-US" b="1" i="1">
                            <a:latin typeface="Cambria Math" panose="02040503050406030204" pitchFamily="18" charset="0"/>
                          </a:rPr>
                          <m:t>=</m:t>
                        </m:r>
                        <m:r>
                          <a:rPr lang="en-US" b="1" i="1">
                            <a:latin typeface="Cambria Math" panose="02040503050406030204" pitchFamily="18" charset="0"/>
                          </a:rPr>
                          <m:t>𝟏</m:t>
                        </m:r>
                      </m:sub>
                      <m:sup>
                        <m:r>
                          <a:rPr lang="en-US" b="1" i="1">
                            <a:latin typeface="Cambria Math" panose="02040503050406030204" pitchFamily="18" charset="0"/>
                          </a:rPr>
                          <m:t>𝑲</m:t>
                        </m:r>
                      </m:sup>
                      <m:e>
                        <m:r>
                          <a:rPr lang="en-US" b="1" i="1">
                            <a:latin typeface="Cambria Math" panose="02040503050406030204" pitchFamily="18" charset="0"/>
                          </a:rPr>
                          <m:t>𝒍</m:t>
                        </m:r>
                        <m:r>
                          <a:rPr lang="en-US" b="1" i="1">
                            <a:latin typeface="Cambria Math" panose="02040503050406030204" pitchFamily="18" charset="0"/>
                          </a:rPr>
                          <m:t>(</m:t>
                        </m:r>
                        <m:sSub>
                          <m:sSubPr>
                            <m:ctrlPr>
                              <a:rPr lang="en-AU"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𝒊</m:t>
                            </m:r>
                          </m:sub>
                        </m:sSub>
                        <m:r>
                          <a:rPr lang="en-US" b="1" i="1">
                            <a:latin typeface="Cambria Math" panose="02040503050406030204" pitchFamily="18" charset="0"/>
                          </a:rPr>
                          <m:t>, </m:t>
                        </m:r>
                        <m:sSub>
                          <m:sSubPr>
                            <m:ctrlPr>
                              <a:rPr lang="en-AU" b="1" i="1">
                                <a:latin typeface="Cambria Math" panose="02040503050406030204" pitchFamily="18" charset="0"/>
                              </a:rPr>
                            </m:ctrlPr>
                          </m:sSubPr>
                          <m:e>
                            <m:acc>
                              <m:accPr>
                                <m:chr m:val="̂"/>
                                <m:ctrlPr>
                                  <a:rPr lang="en-AU" b="1" i="1">
                                    <a:latin typeface="Cambria Math" panose="02040503050406030204" pitchFamily="18" charset="0"/>
                                  </a:rPr>
                                </m:ctrlPr>
                              </m:accPr>
                              <m:e>
                                <m:r>
                                  <a:rPr lang="en-US" b="1" i="1">
                                    <a:latin typeface="Cambria Math" panose="02040503050406030204" pitchFamily="18" charset="0"/>
                                  </a:rPr>
                                  <m:t>𝒚</m:t>
                                </m:r>
                              </m:e>
                            </m:acc>
                          </m:e>
                          <m:sub>
                            <m:r>
                              <a:rPr lang="en-US" b="1" i="1">
                                <a:latin typeface="Cambria Math" panose="02040503050406030204" pitchFamily="18" charset="0"/>
                              </a:rPr>
                              <m:t>𝒊</m:t>
                            </m:r>
                          </m:sub>
                        </m:sSub>
                        <m:r>
                          <a:rPr lang="en-US" b="1" i="1">
                            <a:latin typeface="Cambria Math" panose="02040503050406030204" pitchFamily="18" charset="0"/>
                          </a:rPr>
                          <m:t>)</m:t>
                        </m:r>
                      </m:e>
                    </m:nary>
                    <m:r>
                      <a:rPr lang="en-US" b="1" i="1">
                        <a:latin typeface="Cambria Math" panose="02040503050406030204" pitchFamily="18" charset="0"/>
                      </a:rPr>
                      <m:t>+ </m:t>
                    </m:r>
                    <m:nary>
                      <m:naryPr>
                        <m:chr m:val="∑"/>
                        <m:limLoc m:val="undOvr"/>
                        <m:ctrlPr>
                          <a:rPr lang="en-AU" i="1">
                            <a:latin typeface="Cambria Math" panose="02040503050406030204" pitchFamily="18" charset="0"/>
                          </a:rPr>
                        </m:ctrlPr>
                      </m:naryPr>
                      <m:sub>
                        <m:r>
                          <a:rPr lang="en-US" b="1" i="1">
                            <a:latin typeface="Cambria Math" panose="02040503050406030204" pitchFamily="18" charset="0"/>
                          </a:rPr>
                          <m:t>𝒌</m:t>
                        </m:r>
                      </m:sub>
                      <m:sup/>
                      <m:e>
                        <m:r>
                          <a:rPr lang="en-US" b="1" i="1">
                            <a:latin typeface="Cambria Math" panose="02040503050406030204" pitchFamily="18" charset="0"/>
                          </a:rPr>
                          <m:t>Ω(</m:t>
                        </m:r>
                      </m:e>
                    </m:nary>
                    <m:sSub>
                      <m:sSubPr>
                        <m:ctrlPr>
                          <a:rPr lang="en-AU" i="1">
                            <a:latin typeface="Cambria Math" panose="02040503050406030204" pitchFamily="18" charset="0"/>
                          </a:rPr>
                        </m:ctrlPr>
                      </m:sSubPr>
                      <m:e>
                        <m:r>
                          <a:rPr lang="en-US" b="1" i="1">
                            <a:latin typeface="Cambria Math" panose="02040503050406030204" pitchFamily="18" charset="0"/>
                          </a:rPr>
                          <m:t>𝒇</m:t>
                        </m:r>
                      </m:e>
                      <m:sub>
                        <m:r>
                          <a:rPr lang="en-US" b="1" i="1">
                            <a:latin typeface="Cambria Math" panose="02040503050406030204" pitchFamily="18" charset="0"/>
                          </a:rPr>
                          <m:t>𝒌</m:t>
                        </m:r>
                      </m:sub>
                    </m:sSub>
                    <m:r>
                      <a:rPr lang="en-US" b="1" i="1">
                        <a:latin typeface="Cambria Math" panose="02040503050406030204" pitchFamily="18" charset="0"/>
                      </a:rPr>
                      <m:t>)</m:t>
                    </m:r>
                  </m:oMath>
                </a14:m>
                <a:r>
                  <a:rPr lang="en-US" b="1" dirty="0">
                    <a:latin typeface="+mn-lt"/>
                  </a:rPr>
                  <a:t>                                                   </a:t>
                </a:r>
                <a:r>
                  <a:rPr lang="en-US" dirty="0">
                    <a:latin typeface="+mn-lt"/>
                  </a:rPr>
                  <a:t> (5)</a:t>
                </a:r>
                <a:endParaRPr lang="en-AU" b="1" dirty="0">
                  <a:latin typeface="+mn-lt"/>
                </a:endParaRPr>
              </a:p>
              <a:p>
                <a:pPr marL="0" indent="0">
                  <a:buNone/>
                </a:pPr>
                <a:endParaRPr lang="en-US" dirty="0">
                  <a:latin typeface="+mn-lt"/>
                </a:endParaRPr>
              </a:p>
              <a:p>
                <a:pPr marL="0" indent="0">
                  <a:buNone/>
                </a:pPr>
                <a:r>
                  <a:rPr lang="en-US" dirty="0">
                    <a:latin typeface="+mn-lt"/>
                  </a:rPr>
                  <a:t>where</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𝑙</m:t>
                    </m:r>
                    <m:r>
                      <a:rPr lang="en-US" b="1" i="1">
                        <a:latin typeface="Cambria Math" panose="02040503050406030204" pitchFamily="18" charset="0"/>
                      </a:rPr>
                      <m:t>(</m:t>
                    </m:r>
                    <m:sSub>
                      <m:sSubPr>
                        <m:ctrlPr>
                          <a:rPr lang="en-AU"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b="1" i="1">
                        <a:latin typeface="Cambria Math" panose="02040503050406030204" pitchFamily="18" charset="0"/>
                      </a:rPr>
                      <m:t>, </m:t>
                    </m:r>
                    <m:sSub>
                      <m:sSubPr>
                        <m:ctrlPr>
                          <a:rPr lang="en-AU" i="1">
                            <a:latin typeface="Cambria Math" panose="02040503050406030204" pitchFamily="18" charset="0"/>
                          </a:rPr>
                        </m:ctrlPr>
                      </m:sSubPr>
                      <m:e>
                        <m:acc>
                          <m:accPr>
                            <m:chr m:val="̂"/>
                            <m:ctrlPr>
                              <a:rPr lang="en-AU"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sub>
                    </m:sSub>
                    <m:r>
                      <a:rPr lang="en-US" b="1" i="1">
                        <a:latin typeface="Cambria Math" panose="02040503050406030204" pitchFamily="18" charset="0"/>
                      </a:rPr>
                      <m:t>)</m:t>
                    </m:r>
                  </m:oMath>
                </a14:m>
                <a:r>
                  <a:rPr lang="en-US" b="1" dirty="0">
                    <a:latin typeface="+mn-lt"/>
                  </a:rPr>
                  <a:t> </a:t>
                </a:r>
                <a:r>
                  <a:rPr lang="en-US" dirty="0">
                    <a:latin typeface="+mn-lt"/>
                  </a:rPr>
                  <a:t>is a MAPE function and </a:t>
                </a:r>
                <a14:m>
                  <m:oMath xmlns:m="http://schemas.openxmlformats.org/officeDocument/2006/math">
                    <m:r>
                      <a:rPr lang="en-US" b="1" i="1">
                        <a:latin typeface="Cambria Math" panose="02040503050406030204" pitchFamily="18" charset="0"/>
                      </a:rPr>
                      <m:t>Ω</m:t>
                    </m:r>
                  </m:oMath>
                </a14:m>
                <a:r>
                  <a:rPr lang="en-US" b="1" dirty="0">
                    <a:latin typeface="+mn-lt"/>
                  </a:rPr>
                  <a:t> </a:t>
                </a:r>
                <a:r>
                  <a:rPr lang="en-US" dirty="0">
                    <a:latin typeface="+mn-lt"/>
                  </a:rPr>
                  <a:t>is the regularization term which penalizes the complexity of the model and is expressed as:</a:t>
                </a:r>
                <a:endParaRPr lang="en-AU" dirty="0">
                  <a:latin typeface="+mn-lt"/>
                </a:endParaRPr>
              </a:p>
              <a:p>
                <a:pPr marL="0" indent="0">
                  <a:buNone/>
                </a:pPr>
                <a14:m>
                  <m:oMath xmlns:m="http://schemas.openxmlformats.org/officeDocument/2006/math">
                    <m:r>
                      <a:rPr lang="en-US">
                        <a:latin typeface="Cambria Math" panose="02040503050406030204" pitchFamily="18" charset="0"/>
                      </a:rPr>
                      <m:t>Ω(</m:t>
                    </m:r>
                    <m:sSub>
                      <m:sSubPr>
                        <m:ctrlPr>
                          <a:rPr lang="en-AU" b="1"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𝑘</m:t>
                        </m:r>
                      </m:sub>
                    </m:sSub>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𝑇</m:t>
                    </m:r>
                    <m:r>
                      <a:rPr lang="en-US" i="1">
                        <a:latin typeface="Cambria Math" panose="02040503050406030204" pitchFamily="18" charset="0"/>
                      </a:rPr>
                      <m:t>+</m:t>
                    </m:r>
                    <m:f>
                      <m:fPr>
                        <m:ctrlPr>
                          <a:rPr lang="en-AU" b="1" i="1">
                            <a:latin typeface="Cambria Math" panose="02040503050406030204" pitchFamily="18" charset="0"/>
                          </a:rPr>
                        </m:ctrlPr>
                      </m:fPr>
                      <m:num>
                        <m:r>
                          <a:rPr lang="en-US" i="1">
                            <a:latin typeface="Cambria Math" panose="02040503050406030204" pitchFamily="18" charset="0"/>
                          </a:rPr>
                          <m:t>𝛾</m:t>
                        </m:r>
                      </m:num>
                      <m:den>
                        <m:r>
                          <a:rPr lang="en-US" i="1">
                            <a:latin typeface="Cambria Math" panose="02040503050406030204" pitchFamily="18" charset="0"/>
                          </a:rPr>
                          <m:t>2</m:t>
                        </m:r>
                      </m:den>
                    </m:f>
                    <m:sSup>
                      <m:sSupPr>
                        <m:ctrlPr>
                          <a:rPr lang="en-AU" b="1" i="1">
                            <a:latin typeface="Cambria Math" panose="02040503050406030204" pitchFamily="18" charset="0"/>
                          </a:rPr>
                        </m:ctrlPr>
                      </m:sSupPr>
                      <m:e>
                        <m:d>
                          <m:dPr>
                            <m:begChr m:val="‖"/>
                            <m:endChr m:val="‖"/>
                            <m:ctrlPr>
                              <a:rPr lang="en-AU" b="1" i="1">
                                <a:latin typeface="Cambria Math" panose="02040503050406030204" pitchFamily="18" charset="0"/>
                              </a:rPr>
                            </m:ctrlPr>
                          </m:dPr>
                          <m:e>
                            <m:r>
                              <a:rPr lang="en-US" i="1">
                                <a:latin typeface="Cambria Math" panose="02040503050406030204" pitchFamily="18" charset="0"/>
                              </a:rPr>
                              <m:t>⍵</m:t>
                            </m:r>
                          </m:e>
                        </m:d>
                      </m:e>
                      <m:sup>
                        <m:r>
                          <a:rPr lang="en-US" i="1">
                            <a:latin typeface="Cambria Math" panose="02040503050406030204" pitchFamily="18" charset="0"/>
                          </a:rPr>
                          <m:t>2</m:t>
                        </m:r>
                      </m:sup>
                    </m:sSup>
                  </m:oMath>
                </a14:m>
                <a:r>
                  <a:rPr lang="en-US" dirty="0">
                    <a:latin typeface="+mn-lt"/>
                  </a:rPr>
                  <a:t> </a:t>
                </a:r>
                <a:endParaRPr lang="en-AU" dirty="0">
                  <a:latin typeface="+mn-lt"/>
                </a:endParaRPr>
              </a:p>
              <a:p>
                <a:endParaRPr lang="en-US" dirty="0">
                  <a:latin typeface="+mn-lt"/>
                </a:endParaRPr>
              </a:p>
              <a:p>
                <a:endParaRPr lang="en-US" dirty="0">
                  <a:latin typeface="+mn-lt"/>
                </a:endParaRPr>
              </a:p>
              <a:p>
                <a:endParaRPr lang="en-AU" dirty="0">
                  <a:latin typeface="+mn-lt"/>
                </a:endParaRPr>
              </a:p>
            </p:txBody>
          </p:sp>
        </mc:Choice>
        <mc:Fallback xmlns="">
          <p:sp>
            <p:nvSpPr>
              <p:cNvPr id="5" name="Content Placeholder 2"/>
              <p:cNvSpPr>
                <a:spLocks noGrp="1" noRot="1" noChangeAspect="1" noMove="1" noResize="1" noEditPoints="1" noAdjustHandles="1" noChangeArrowheads="1" noChangeShapeType="1" noTextEdit="1"/>
              </p:cNvSpPr>
              <p:nvPr>
                <p:ph idx="4294967295"/>
              </p:nvPr>
            </p:nvSpPr>
            <p:spPr>
              <a:xfrm>
                <a:off x="344130" y="973299"/>
                <a:ext cx="11743096" cy="5069108"/>
              </a:xfrm>
              <a:prstGeom prst="rect">
                <a:avLst/>
              </a:prstGeom>
              <a:blipFill>
                <a:blip r:embed="rId3"/>
                <a:stretch>
                  <a:fillRect l="-208" t="-1564"/>
                </a:stretch>
              </a:blipFill>
            </p:spPr>
            <p:txBody>
              <a:bodyPr/>
              <a:lstStyle/>
              <a:p>
                <a:r>
                  <a:rPr lang="en-AU">
                    <a:noFill/>
                  </a:rPr>
                  <a:t> </a:t>
                </a:r>
              </a:p>
            </p:txBody>
          </p:sp>
        </mc:Fallback>
      </mc:AlternateContent>
    </p:spTree>
    <p:extLst>
      <p:ext uri="{BB962C8B-B14F-4D97-AF65-F5344CB8AC3E}">
        <p14:creationId xmlns:p14="http://schemas.microsoft.com/office/powerpoint/2010/main" val="237301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6" y="190159"/>
            <a:ext cx="10514012" cy="580292"/>
          </a:xfrm>
        </p:spPr>
        <p:txBody>
          <a:bodyPr>
            <a:normAutofit/>
          </a:bodyPr>
          <a:lstStyle/>
          <a:p>
            <a:r>
              <a:rPr lang="en-US" dirty="0" smtClean="0">
                <a:solidFill>
                  <a:schemeClr val="tx1"/>
                </a:solidFill>
              </a:rPr>
              <a:t>4.1 Incident duration regression</a:t>
            </a:r>
            <a:endParaRPr lang="en-US" dirty="0"/>
          </a:p>
        </p:txBody>
      </p:sp>
      <p:sp>
        <p:nvSpPr>
          <p:cNvPr id="8" name="Rectangle 7"/>
          <p:cNvSpPr/>
          <p:nvPr/>
        </p:nvSpPr>
        <p:spPr>
          <a:xfrm>
            <a:off x="839786" y="1714480"/>
            <a:ext cx="11180763" cy="923330"/>
          </a:xfrm>
          <a:prstGeom prst="rect">
            <a:avLst/>
          </a:prstGeom>
        </p:spPr>
        <p:txBody>
          <a:bodyPr wrap="square">
            <a:spAutoFit/>
          </a:bodyPr>
          <a:lstStyle/>
          <a:p>
            <a:pPr marL="742950" lvl="1" indent="-285750">
              <a:buFontTx/>
              <a:buChar char="-"/>
            </a:pPr>
            <a:endParaRPr lang="en-GB" dirty="0"/>
          </a:p>
          <a:p>
            <a:pPr marL="285750" indent="-285750">
              <a:buFontTx/>
              <a:buChar char="-"/>
            </a:pPr>
            <a:endParaRPr lang="en-GB" dirty="0" smtClean="0"/>
          </a:p>
          <a:p>
            <a:pPr marL="285750" indent="-285750">
              <a:buFontTx/>
              <a:buChar char="-"/>
            </a:pPr>
            <a:endParaRPr lang="en-AU" dirty="0"/>
          </a:p>
        </p:txBody>
      </p:sp>
      <mc:AlternateContent xmlns:mc="http://schemas.openxmlformats.org/markup-compatibility/2006">
        <mc:Choice xmlns:a14="http://schemas.microsoft.com/office/drawing/2010/main" Requires="a14">
          <p:sp>
            <p:nvSpPr>
              <p:cNvPr id="5" name="Content Placeholder 2"/>
              <p:cNvSpPr>
                <a:spLocks noGrp="1"/>
              </p:cNvSpPr>
              <p:nvPr>
                <p:ph idx="4294967295"/>
              </p:nvPr>
            </p:nvSpPr>
            <p:spPr>
              <a:xfrm>
                <a:off x="513554" y="983037"/>
                <a:ext cx="11678446" cy="5535750"/>
              </a:xfrm>
              <a:prstGeom prst="rect">
                <a:avLst/>
              </a:prstGeom>
            </p:spPr>
            <p:txBody>
              <a:bodyPr>
                <a:normAutofit/>
              </a:bodyPr>
              <a:lstStyle/>
              <a:p>
                <a:pPr marL="0" indent="0">
                  <a:buNone/>
                </a:pPr>
                <a:r>
                  <a:rPr lang="en-US" b="1" dirty="0" smtClean="0">
                    <a:solidFill>
                      <a:srgbClr val="0070C0"/>
                    </a:solidFill>
                  </a:rPr>
                  <a:t>Performance evaluation:</a:t>
                </a:r>
              </a:p>
              <a:p>
                <a14:m>
                  <m:oMath xmlns:m="http://schemas.openxmlformats.org/officeDocument/2006/math">
                    <m:r>
                      <a:rPr lang="en-GB" b="1" i="1">
                        <a:latin typeface="Cambria Math" panose="02040503050406030204" pitchFamily="18" charset="0"/>
                      </a:rPr>
                      <m:t>𝑴𝑨𝑷𝑬</m:t>
                    </m:r>
                    <m:r>
                      <a:rPr lang="en-GB" b="1" i="1">
                        <a:latin typeface="Cambria Math" panose="02040503050406030204" pitchFamily="18" charset="0"/>
                      </a:rPr>
                      <m:t>=</m:t>
                    </m:r>
                    <m:f>
                      <m:fPr>
                        <m:ctrlPr>
                          <a:rPr lang="en-AU" i="1">
                            <a:latin typeface="Cambria Math" panose="02040503050406030204" pitchFamily="18" charset="0"/>
                          </a:rPr>
                        </m:ctrlPr>
                      </m:fPr>
                      <m:num>
                        <m:r>
                          <a:rPr lang="en-GB" b="1" i="1">
                            <a:latin typeface="Cambria Math" panose="02040503050406030204" pitchFamily="18" charset="0"/>
                          </a:rPr>
                          <m:t>𝟏𝟎𝟎</m:t>
                        </m:r>
                        <m:r>
                          <a:rPr lang="en-GB" b="1" i="1">
                            <a:latin typeface="Cambria Math" panose="02040503050406030204" pitchFamily="18" charset="0"/>
                          </a:rPr>
                          <m:t>%</m:t>
                        </m:r>
                      </m:num>
                      <m:den>
                        <m:r>
                          <a:rPr lang="en-GB" b="1" i="1">
                            <a:latin typeface="Cambria Math" panose="02040503050406030204" pitchFamily="18" charset="0"/>
                          </a:rPr>
                          <m:t>𝒏</m:t>
                        </m:r>
                      </m:den>
                    </m:f>
                    <m:nary>
                      <m:naryPr>
                        <m:chr m:val="∑"/>
                        <m:limLoc m:val="undOvr"/>
                        <m:ctrlPr>
                          <a:rPr lang="en-AU" i="1">
                            <a:latin typeface="Cambria Math" panose="02040503050406030204" pitchFamily="18" charset="0"/>
                          </a:rPr>
                        </m:ctrlPr>
                      </m:naryPr>
                      <m:sub>
                        <m:r>
                          <a:rPr lang="en-GB" b="1" i="1">
                            <a:latin typeface="Cambria Math" panose="02040503050406030204" pitchFamily="18" charset="0"/>
                          </a:rPr>
                          <m:t>𝒊</m:t>
                        </m:r>
                        <m:r>
                          <a:rPr lang="en-GB" b="1" i="1">
                            <a:latin typeface="Cambria Math" panose="02040503050406030204" pitchFamily="18" charset="0"/>
                          </a:rPr>
                          <m:t>=</m:t>
                        </m:r>
                        <m:r>
                          <a:rPr lang="en-GB" b="1" i="1">
                            <a:latin typeface="Cambria Math" panose="02040503050406030204" pitchFamily="18" charset="0"/>
                          </a:rPr>
                          <m:t>𝟏</m:t>
                        </m:r>
                      </m:sub>
                      <m:sup>
                        <m:r>
                          <a:rPr lang="en-GB" b="1" i="1">
                            <a:latin typeface="Cambria Math" panose="02040503050406030204" pitchFamily="18" charset="0"/>
                          </a:rPr>
                          <m:t>𝒏</m:t>
                        </m:r>
                      </m:sup>
                      <m:e>
                        <m:d>
                          <m:dPr>
                            <m:begChr m:val="|"/>
                            <m:endChr m:val="|"/>
                            <m:ctrlPr>
                              <a:rPr lang="en-AU" i="1">
                                <a:latin typeface="Cambria Math" panose="02040503050406030204" pitchFamily="18" charset="0"/>
                              </a:rPr>
                            </m:ctrlPr>
                          </m:dPr>
                          <m:e>
                            <m:f>
                              <m:fPr>
                                <m:ctrlPr>
                                  <a:rPr lang="en-AU" i="1">
                                    <a:latin typeface="Cambria Math" panose="02040503050406030204" pitchFamily="18" charset="0"/>
                                  </a:rPr>
                                </m:ctrlPr>
                              </m:fPr>
                              <m:num>
                                <m:sSub>
                                  <m:sSubPr>
                                    <m:ctrlPr>
                                      <a:rPr lang="en-AU" b="1" i="1">
                                        <a:latin typeface="Cambria Math" panose="02040503050406030204" pitchFamily="18" charset="0"/>
                                      </a:rPr>
                                    </m:ctrlPr>
                                  </m:sSubPr>
                                  <m:e>
                                    <m:r>
                                      <a:rPr lang="en-GB" b="1" i="1">
                                        <a:latin typeface="Cambria Math" panose="02040503050406030204" pitchFamily="18" charset="0"/>
                                      </a:rPr>
                                      <m:t>𝒚</m:t>
                                    </m:r>
                                  </m:e>
                                  <m:sub>
                                    <m:r>
                                      <a:rPr lang="en-GB" b="1" i="1">
                                        <a:latin typeface="Cambria Math" panose="02040503050406030204" pitchFamily="18" charset="0"/>
                                      </a:rPr>
                                      <m:t>𝒊</m:t>
                                    </m:r>
                                  </m:sub>
                                </m:sSub>
                                <m:r>
                                  <a:rPr lang="en-GB" b="1" i="1">
                                    <a:latin typeface="Cambria Math" panose="02040503050406030204" pitchFamily="18" charset="0"/>
                                  </a:rPr>
                                  <m:t>−</m:t>
                                </m:r>
                                <m:acc>
                                  <m:accPr>
                                    <m:chr m:val="̂"/>
                                    <m:ctrlPr>
                                      <a:rPr lang="en-AU" i="1">
                                        <a:latin typeface="Cambria Math" panose="02040503050406030204" pitchFamily="18" charset="0"/>
                                      </a:rPr>
                                    </m:ctrlPr>
                                  </m:accPr>
                                  <m:e>
                                    <m:sSub>
                                      <m:sSubPr>
                                        <m:ctrlPr>
                                          <a:rPr lang="en-AU" b="1" i="1">
                                            <a:latin typeface="Cambria Math" panose="02040503050406030204" pitchFamily="18" charset="0"/>
                                          </a:rPr>
                                        </m:ctrlPr>
                                      </m:sSubPr>
                                      <m:e>
                                        <m:r>
                                          <a:rPr lang="en-GB" b="1" i="1">
                                            <a:latin typeface="Cambria Math" panose="02040503050406030204" pitchFamily="18" charset="0"/>
                                          </a:rPr>
                                          <m:t>𝒚</m:t>
                                        </m:r>
                                      </m:e>
                                      <m:sub>
                                        <m:r>
                                          <a:rPr lang="en-GB" b="1" i="1">
                                            <a:latin typeface="Cambria Math" panose="02040503050406030204" pitchFamily="18" charset="0"/>
                                          </a:rPr>
                                          <m:t>𝒊</m:t>
                                        </m:r>
                                      </m:sub>
                                    </m:sSub>
                                  </m:e>
                                </m:acc>
                              </m:num>
                              <m:den>
                                <m:sSub>
                                  <m:sSubPr>
                                    <m:ctrlPr>
                                      <a:rPr lang="en-AU" b="1" i="1">
                                        <a:latin typeface="Cambria Math" panose="02040503050406030204" pitchFamily="18" charset="0"/>
                                      </a:rPr>
                                    </m:ctrlPr>
                                  </m:sSubPr>
                                  <m:e>
                                    <m:r>
                                      <a:rPr lang="en-GB" b="1" i="1">
                                        <a:latin typeface="Cambria Math" panose="02040503050406030204" pitchFamily="18" charset="0"/>
                                      </a:rPr>
                                      <m:t>𝒚</m:t>
                                    </m:r>
                                  </m:e>
                                  <m:sub>
                                    <m:r>
                                      <a:rPr lang="en-GB" b="1" i="1">
                                        <a:latin typeface="Cambria Math" panose="02040503050406030204" pitchFamily="18" charset="0"/>
                                      </a:rPr>
                                      <m:t>𝒊</m:t>
                                    </m:r>
                                  </m:sub>
                                </m:sSub>
                              </m:den>
                            </m:f>
                          </m:e>
                        </m:d>
                      </m:e>
                    </m:nary>
                  </m:oMath>
                </a14:m>
                <a:r>
                  <a:rPr lang="en-GB" b="1" dirty="0"/>
                  <a:t>                                          </a:t>
                </a:r>
                <a:r>
                  <a:rPr lang="en-GB" dirty="0"/>
                  <a:t>      (6)</a:t>
                </a:r>
                <a:endParaRPr lang="en-AU" dirty="0"/>
              </a:p>
              <a:p>
                <a14:m>
                  <m:oMath xmlns:m="http://schemas.openxmlformats.org/officeDocument/2006/math">
                    <m:sSup>
                      <m:sSupPr>
                        <m:ctrlPr>
                          <a:rPr lang="en-AU" b="1" i="1">
                            <a:latin typeface="Cambria Math" panose="02040503050406030204" pitchFamily="18" charset="0"/>
                          </a:rPr>
                        </m:ctrlPr>
                      </m:sSupPr>
                      <m:e>
                        <m:r>
                          <a:rPr lang="en-GB" b="1" i="1">
                            <a:latin typeface="Cambria Math" panose="02040503050406030204" pitchFamily="18" charset="0"/>
                          </a:rPr>
                          <m:t>𝑹</m:t>
                        </m:r>
                      </m:e>
                      <m:sup>
                        <m:r>
                          <a:rPr lang="en-GB" b="1" i="1">
                            <a:latin typeface="Cambria Math" panose="02040503050406030204" pitchFamily="18" charset="0"/>
                          </a:rPr>
                          <m:t>𝟐</m:t>
                        </m:r>
                      </m:sup>
                    </m:sSup>
                    <m:r>
                      <a:rPr lang="en-GB" i="1">
                        <a:latin typeface="Cambria Math" panose="02040503050406030204" pitchFamily="18" charset="0"/>
                      </a:rPr>
                      <m:t>=1−</m:t>
                    </m:r>
                    <m:f>
                      <m:fPr>
                        <m:ctrlPr>
                          <a:rPr lang="en-AU" i="1">
                            <a:latin typeface="Cambria Math" panose="02040503050406030204" pitchFamily="18" charset="0"/>
                          </a:rPr>
                        </m:ctrlPr>
                      </m:fPr>
                      <m:num>
                        <m:nary>
                          <m:naryPr>
                            <m:chr m:val="∑"/>
                            <m:limLoc m:val="undOvr"/>
                            <m:ctrlPr>
                              <a:rPr lang="en-AU"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sSup>
                              <m:sSupPr>
                                <m:ctrlPr>
                                  <a:rPr lang="en-AU" i="1">
                                    <a:latin typeface="Cambria Math" panose="02040503050406030204" pitchFamily="18" charset="0"/>
                                  </a:rPr>
                                </m:ctrlPr>
                              </m:sSupPr>
                              <m:e>
                                <m:d>
                                  <m:dPr>
                                    <m:ctrlPr>
                                      <a:rPr lang="en-AU" i="1">
                                        <a:latin typeface="Cambria Math" panose="02040503050406030204" pitchFamily="18" charset="0"/>
                                      </a:rPr>
                                    </m:ctrlPr>
                                  </m:dPr>
                                  <m:e>
                                    <m:sSub>
                                      <m:sSubPr>
                                        <m:ctrlPr>
                                          <a:rPr lang="en-AU" b="1" i="1">
                                            <a:latin typeface="Cambria Math" panose="02040503050406030204" pitchFamily="18" charset="0"/>
                                          </a:rPr>
                                        </m:ctrlPr>
                                      </m:sSubPr>
                                      <m:e>
                                        <m:r>
                                          <a:rPr lang="en-GB" b="1" i="1">
                                            <a:latin typeface="Cambria Math" panose="02040503050406030204" pitchFamily="18" charset="0"/>
                                          </a:rPr>
                                          <m:t>𝒚</m:t>
                                        </m:r>
                                      </m:e>
                                      <m:sub>
                                        <m:r>
                                          <a:rPr lang="en-GB" b="1" i="1">
                                            <a:latin typeface="Cambria Math" panose="02040503050406030204" pitchFamily="18" charset="0"/>
                                          </a:rPr>
                                          <m:t>𝒊</m:t>
                                        </m:r>
                                      </m:sub>
                                    </m:sSub>
                                    <m:r>
                                      <a:rPr lang="en-GB" b="1" i="1">
                                        <a:latin typeface="Cambria Math" panose="02040503050406030204" pitchFamily="18" charset="0"/>
                                      </a:rPr>
                                      <m:t>−</m:t>
                                    </m:r>
                                    <m:acc>
                                      <m:accPr>
                                        <m:chr m:val="̂"/>
                                        <m:ctrlPr>
                                          <a:rPr lang="en-AU" i="1">
                                            <a:latin typeface="Cambria Math" panose="02040503050406030204" pitchFamily="18" charset="0"/>
                                          </a:rPr>
                                        </m:ctrlPr>
                                      </m:accPr>
                                      <m:e>
                                        <m:sSub>
                                          <m:sSubPr>
                                            <m:ctrlPr>
                                              <a:rPr lang="en-AU" b="1" i="1">
                                                <a:latin typeface="Cambria Math" panose="02040503050406030204" pitchFamily="18" charset="0"/>
                                              </a:rPr>
                                            </m:ctrlPr>
                                          </m:sSubPr>
                                          <m:e>
                                            <m:r>
                                              <a:rPr lang="en-GB" b="1" i="1">
                                                <a:latin typeface="Cambria Math" panose="02040503050406030204" pitchFamily="18" charset="0"/>
                                              </a:rPr>
                                              <m:t>𝒚</m:t>
                                            </m:r>
                                          </m:e>
                                          <m:sub>
                                            <m:r>
                                              <a:rPr lang="en-GB" b="1" i="1">
                                                <a:latin typeface="Cambria Math" panose="02040503050406030204" pitchFamily="18" charset="0"/>
                                              </a:rPr>
                                              <m:t>𝒊</m:t>
                                            </m:r>
                                          </m:sub>
                                        </m:sSub>
                                      </m:e>
                                    </m:acc>
                                  </m:e>
                                </m:d>
                              </m:e>
                              <m:sup>
                                <m:r>
                                  <a:rPr lang="en-GB" i="1">
                                    <a:latin typeface="Cambria Math" panose="02040503050406030204" pitchFamily="18" charset="0"/>
                                  </a:rPr>
                                  <m:t>2</m:t>
                                </m:r>
                              </m:sup>
                            </m:sSup>
                          </m:e>
                        </m:nary>
                      </m:num>
                      <m:den>
                        <m:nary>
                          <m:naryPr>
                            <m:chr m:val="∑"/>
                            <m:limLoc m:val="undOvr"/>
                            <m:ctrlPr>
                              <a:rPr lang="en-AU"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sSup>
                              <m:sSupPr>
                                <m:ctrlPr>
                                  <a:rPr lang="en-AU" i="1">
                                    <a:latin typeface="Cambria Math" panose="02040503050406030204" pitchFamily="18" charset="0"/>
                                  </a:rPr>
                                </m:ctrlPr>
                              </m:sSupPr>
                              <m:e>
                                <m:d>
                                  <m:dPr>
                                    <m:ctrlPr>
                                      <a:rPr lang="en-AU" i="1">
                                        <a:latin typeface="Cambria Math" panose="02040503050406030204" pitchFamily="18" charset="0"/>
                                      </a:rPr>
                                    </m:ctrlPr>
                                  </m:dPr>
                                  <m:e>
                                    <m:sSub>
                                      <m:sSubPr>
                                        <m:ctrlPr>
                                          <a:rPr lang="en-AU" b="1" i="1">
                                            <a:latin typeface="Cambria Math" panose="02040503050406030204" pitchFamily="18" charset="0"/>
                                          </a:rPr>
                                        </m:ctrlPr>
                                      </m:sSubPr>
                                      <m:e>
                                        <m:r>
                                          <a:rPr lang="en-GB" b="1" i="1">
                                            <a:latin typeface="Cambria Math" panose="02040503050406030204" pitchFamily="18" charset="0"/>
                                          </a:rPr>
                                          <m:t>𝒚</m:t>
                                        </m:r>
                                      </m:e>
                                      <m:sub>
                                        <m:r>
                                          <a:rPr lang="en-GB" b="1" i="1">
                                            <a:latin typeface="Cambria Math" panose="02040503050406030204" pitchFamily="18" charset="0"/>
                                          </a:rPr>
                                          <m:t>𝒊</m:t>
                                        </m:r>
                                      </m:sub>
                                    </m:sSub>
                                    <m:r>
                                      <a:rPr lang="en-GB" b="1" i="1">
                                        <a:latin typeface="Cambria Math" panose="02040503050406030204" pitchFamily="18" charset="0"/>
                                      </a:rPr>
                                      <m:t>−</m:t>
                                    </m:r>
                                    <m:acc>
                                      <m:accPr>
                                        <m:chr m:val="̅"/>
                                        <m:ctrlPr>
                                          <a:rPr lang="en-AU" b="1" i="1">
                                            <a:latin typeface="Cambria Math" panose="02040503050406030204" pitchFamily="18" charset="0"/>
                                          </a:rPr>
                                        </m:ctrlPr>
                                      </m:accPr>
                                      <m:e>
                                        <m:r>
                                          <a:rPr lang="en-GB" b="1" i="1">
                                            <a:latin typeface="Cambria Math" panose="02040503050406030204" pitchFamily="18" charset="0"/>
                                          </a:rPr>
                                          <m:t>𝒚</m:t>
                                        </m:r>
                                      </m:e>
                                    </m:acc>
                                  </m:e>
                                </m:d>
                              </m:e>
                              <m:sup>
                                <m:r>
                                  <a:rPr lang="en-GB" i="1">
                                    <a:latin typeface="Cambria Math" panose="02040503050406030204" pitchFamily="18" charset="0"/>
                                  </a:rPr>
                                  <m:t>2</m:t>
                                </m:r>
                              </m:sup>
                            </m:sSup>
                          </m:e>
                        </m:nary>
                      </m:den>
                    </m:f>
                  </m:oMath>
                </a14:m>
                <a:r>
                  <a:rPr lang="en-GB" b="1" dirty="0"/>
                  <a:t> </a:t>
                </a:r>
                <a:endParaRPr lang="en-US" dirty="0"/>
              </a:p>
              <a:p>
                <a:pPr marL="0" indent="0">
                  <a:buNone/>
                </a:pPr>
                <a:endParaRPr lang="en-GB" b="1" dirty="0" smtClean="0"/>
              </a:p>
              <a:p>
                <a:pPr marL="0" indent="0">
                  <a:buNone/>
                </a:pPr>
                <a:r>
                  <a:rPr lang="en-GB" b="1" dirty="0" smtClean="0">
                    <a:solidFill>
                      <a:srgbClr val="0070C0"/>
                    </a:solidFill>
                  </a:rPr>
                  <a:t>Hyper-parameter </a:t>
                </a:r>
                <a:r>
                  <a:rPr lang="en-GB" b="1" dirty="0">
                    <a:solidFill>
                      <a:srgbClr val="0070C0"/>
                    </a:solidFill>
                  </a:rPr>
                  <a:t>tuning through randomized search </a:t>
                </a:r>
                <a:endParaRPr lang="en-US" b="1" dirty="0">
                  <a:solidFill>
                    <a:srgbClr val="0070C0"/>
                  </a:solidFill>
                </a:endParaRPr>
              </a:p>
              <a:p>
                <a:r>
                  <a:rPr lang="en-GB" b="1" dirty="0" smtClean="0"/>
                  <a:t>Randomized-Search</a:t>
                </a:r>
                <a:r>
                  <a:rPr lang="en-GB" dirty="0" smtClean="0"/>
                  <a:t>:</a:t>
                </a:r>
              </a:p>
              <a:p>
                <a:pPr lvl="1"/>
                <a:r>
                  <a:rPr lang="en-GB" dirty="0" smtClean="0"/>
                  <a:t>selects </a:t>
                </a:r>
                <a:r>
                  <a:rPr lang="en-GB" dirty="0"/>
                  <a:t>randomly a (small) number of hyper-parameter configurations to use through cross-validation. </a:t>
                </a:r>
                <a:endParaRPr lang="en-GB" dirty="0" smtClean="0"/>
              </a:p>
              <a:p>
                <a:pPr lvl="1"/>
                <a:r>
                  <a:rPr lang="en-GB" dirty="0" smtClean="0"/>
                  <a:t>for </a:t>
                </a:r>
                <a:r>
                  <a:rPr lang="en-GB" dirty="0"/>
                  <a:t>a high enough number of random samples (e.g. 100-200) the random search </a:t>
                </a:r>
                <a:r>
                  <a:rPr lang="en-GB" dirty="0" smtClean="0"/>
                  <a:t>was faster than</a:t>
                </a:r>
                <a:r>
                  <a:rPr lang="en-GB" b="1" dirty="0" smtClean="0"/>
                  <a:t> </a:t>
                </a:r>
                <a:r>
                  <a:rPr lang="en-GB" b="1" dirty="0">
                    <a:solidFill>
                      <a:srgbClr val="0070C0"/>
                    </a:solidFill>
                  </a:rPr>
                  <a:t>grid-search</a:t>
                </a:r>
                <a:r>
                  <a:rPr lang="en-GB" dirty="0">
                    <a:solidFill>
                      <a:srgbClr val="0070C0"/>
                    </a:solidFill>
                  </a:rPr>
                  <a:t>, </a:t>
                </a:r>
                <a:r>
                  <a:rPr lang="en-GB" b="1" dirty="0">
                    <a:solidFill>
                      <a:srgbClr val="0070C0"/>
                    </a:solidFill>
                  </a:rPr>
                  <a:t>Bayesian </a:t>
                </a:r>
                <a:r>
                  <a:rPr lang="en-GB" b="1" dirty="0" smtClean="0">
                    <a:solidFill>
                      <a:srgbClr val="0070C0"/>
                    </a:solidFill>
                  </a:rPr>
                  <a:t>optimisation</a:t>
                </a:r>
                <a:endParaRPr lang="en-GB" b="1" dirty="0">
                  <a:solidFill>
                    <a:srgbClr val="0070C0"/>
                  </a:solidFill>
                </a:endParaRPr>
              </a:p>
              <a:p>
                <a:endParaRPr lang="en-GB" dirty="0" smtClean="0"/>
              </a:p>
              <a:p>
                <a:r>
                  <a:rPr lang="en-GB" dirty="0" smtClean="0"/>
                  <a:t>For </a:t>
                </a:r>
                <a:r>
                  <a:rPr lang="en-GB" dirty="0" smtClean="0"/>
                  <a:t>our </a:t>
                </a:r>
                <a:r>
                  <a:rPr lang="en-GB" dirty="0" smtClean="0"/>
                  <a:t>cross-validation </a:t>
                </a:r>
                <a:r>
                  <a:rPr lang="en-GB" dirty="0" smtClean="0"/>
                  <a:t>setup, </a:t>
                </a:r>
                <a:r>
                  <a:rPr lang="en-GB" dirty="0"/>
                  <a:t>we train each learner </a:t>
                </a:r>
                <a:r>
                  <a:rPr lang="en-GB" dirty="0" smtClean="0"/>
                  <a:t>for:</a:t>
                </a:r>
              </a:p>
              <a:p>
                <a:pPr lvl="1"/>
                <a:r>
                  <a:rPr lang="en-GB" dirty="0" smtClean="0"/>
                  <a:t>10 </a:t>
                </a:r>
                <a:r>
                  <a:rPr lang="en-GB" dirty="0"/>
                  <a:t>times (number of learning folds) x </a:t>
                </a:r>
                <a:endParaRPr lang="en-GB" dirty="0" smtClean="0"/>
              </a:p>
              <a:p>
                <a:pPr lvl="1"/>
                <a:r>
                  <a:rPr lang="en-GB" dirty="0" smtClean="0"/>
                  <a:t>5 </a:t>
                </a:r>
                <a:r>
                  <a:rPr lang="en-GB" dirty="0"/>
                  <a:t>times (number of hyper-parameter tuning folds) x </a:t>
                </a:r>
                <a:endParaRPr lang="en-GB" dirty="0" smtClean="0"/>
              </a:p>
              <a:p>
                <a:pPr lvl="1"/>
                <a:r>
                  <a:rPr lang="en-GB" dirty="0" smtClean="0"/>
                  <a:t>500 </a:t>
                </a:r>
                <a:r>
                  <a:rPr lang="en-GB" dirty="0"/>
                  <a:t>(number of random hyper-parameter combinations) = 25,000 times. </a:t>
                </a:r>
              </a:p>
              <a:p>
                <a:r>
                  <a:rPr lang="en-GB" dirty="0" smtClean="0"/>
                  <a:t>Total </a:t>
                </a:r>
                <a:r>
                  <a:rPr lang="en-GB" dirty="0"/>
                  <a:t>execution time </a:t>
                </a:r>
                <a:r>
                  <a:rPr lang="en-GB" dirty="0" smtClean="0"/>
                  <a:t>= </a:t>
                </a:r>
                <a:r>
                  <a:rPr lang="en-GB" dirty="0"/>
                  <a:t>10 minutes, on a computational machine with 24 cores.</a:t>
                </a:r>
                <a:endParaRPr lang="en-AU" i="1" dirty="0"/>
              </a:p>
              <a:p>
                <a:endParaRPr lang="en-AU" dirty="0"/>
              </a:p>
            </p:txBody>
          </p:sp>
        </mc:Choice>
        <mc:Fallback>
          <p:sp>
            <p:nvSpPr>
              <p:cNvPr id="5" name="Content Placeholder 2"/>
              <p:cNvSpPr>
                <a:spLocks noGrp="1" noRot="1" noChangeAspect="1" noMove="1" noResize="1" noEditPoints="1" noAdjustHandles="1" noChangeArrowheads="1" noChangeShapeType="1" noTextEdit="1"/>
              </p:cNvSpPr>
              <p:nvPr>
                <p:ph idx="4294967295"/>
              </p:nvPr>
            </p:nvSpPr>
            <p:spPr>
              <a:xfrm>
                <a:off x="513554" y="983037"/>
                <a:ext cx="11678446" cy="5535750"/>
              </a:xfrm>
              <a:prstGeom prst="rect">
                <a:avLst/>
              </a:prstGeom>
              <a:blipFill>
                <a:blip r:embed="rId3"/>
                <a:stretch>
                  <a:fillRect l="-261" t="-771"/>
                </a:stretch>
              </a:blipFill>
            </p:spPr>
            <p:txBody>
              <a:bodyPr/>
              <a:lstStyle/>
              <a:p>
                <a:r>
                  <a:rPr lang="en-AU">
                    <a:noFill/>
                  </a:rPr>
                  <a:t> </a:t>
                </a:r>
              </a:p>
            </p:txBody>
          </p:sp>
        </mc:Fallback>
      </mc:AlternateContent>
    </p:spTree>
    <p:extLst>
      <p:ext uri="{BB962C8B-B14F-4D97-AF65-F5344CB8AC3E}">
        <p14:creationId xmlns:p14="http://schemas.microsoft.com/office/powerpoint/2010/main" val="3384420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6" y="190159"/>
            <a:ext cx="10514012" cy="580292"/>
          </a:xfrm>
        </p:spPr>
        <p:txBody>
          <a:bodyPr>
            <a:normAutofit/>
          </a:bodyPr>
          <a:lstStyle/>
          <a:p>
            <a:r>
              <a:rPr lang="en-US" dirty="0" smtClean="0">
                <a:solidFill>
                  <a:schemeClr val="tx1"/>
                </a:solidFill>
              </a:rPr>
              <a:t>4.1 Feature Importance classification</a:t>
            </a:r>
            <a:endParaRPr lang="en-US" dirty="0"/>
          </a:p>
        </p:txBody>
      </p:sp>
      <p:sp>
        <p:nvSpPr>
          <p:cNvPr id="8" name="Rectangle 7"/>
          <p:cNvSpPr/>
          <p:nvPr/>
        </p:nvSpPr>
        <p:spPr>
          <a:xfrm>
            <a:off x="839786" y="1714480"/>
            <a:ext cx="11180763" cy="923330"/>
          </a:xfrm>
          <a:prstGeom prst="rect">
            <a:avLst/>
          </a:prstGeom>
        </p:spPr>
        <p:txBody>
          <a:bodyPr wrap="square">
            <a:spAutoFit/>
          </a:bodyPr>
          <a:lstStyle/>
          <a:p>
            <a:pPr marL="742950" lvl="1" indent="-285750">
              <a:buFontTx/>
              <a:buChar char="-"/>
            </a:pPr>
            <a:endParaRPr lang="en-GB" dirty="0"/>
          </a:p>
          <a:p>
            <a:pPr marL="285750" indent="-285750">
              <a:buFontTx/>
              <a:buChar char="-"/>
            </a:pPr>
            <a:endParaRPr lang="en-GB" dirty="0" smtClean="0"/>
          </a:p>
          <a:p>
            <a:pPr marL="285750" indent="-285750">
              <a:buFontTx/>
              <a:buChar char="-"/>
            </a:pPr>
            <a:endParaRPr lang="en-AU" dirty="0"/>
          </a:p>
        </p:txBody>
      </p:sp>
      <mc:AlternateContent xmlns:mc="http://schemas.openxmlformats.org/markup-compatibility/2006" xmlns:a14="http://schemas.microsoft.com/office/drawing/2010/main">
        <mc:Choice Requires="a14">
          <p:sp>
            <p:nvSpPr>
              <p:cNvPr id="5" name="Content Placeholder 2"/>
              <p:cNvSpPr>
                <a:spLocks noGrp="1"/>
              </p:cNvSpPr>
              <p:nvPr>
                <p:ph idx="4294967295"/>
              </p:nvPr>
            </p:nvSpPr>
            <p:spPr>
              <a:xfrm>
                <a:off x="88490" y="973299"/>
                <a:ext cx="12103510" cy="5069108"/>
              </a:xfrm>
              <a:prstGeom prst="rect">
                <a:avLst/>
              </a:prstGeom>
            </p:spPr>
            <p:txBody>
              <a:bodyPr>
                <a:normAutofit/>
              </a:bodyPr>
              <a:lstStyle/>
              <a:p>
                <a:pPr marL="0" indent="0">
                  <a:buNone/>
                </a:pPr>
                <a:r>
                  <a:rPr lang="en-AU" b="1" dirty="0" smtClean="0">
                    <a:solidFill>
                      <a:srgbClr val="0070C0"/>
                    </a:solidFill>
                  </a:rPr>
                  <a:t>Selecting important features:</a:t>
                </a:r>
              </a:p>
              <a:p>
                <a:pPr>
                  <a:buFontTx/>
                  <a:buChar char="-"/>
                </a:pPr>
                <a:r>
                  <a:rPr lang="en-AU" dirty="0" smtClean="0"/>
                  <a:t>the </a:t>
                </a:r>
                <a:r>
                  <a:rPr lang="en-AU" dirty="0"/>
                  <a:t>influence of each feature data set can be very different on the prediction </a:t>
                </a:r>
                <a:r>
                  <a:rPr lang="en-AU" dirty="0" smtClean="0"/>
                  <a:t>results. </a:t>
                </a:r>
              </a:p>
              <a:p>
                <a:pPr>
                  <a:buFontTx/>
                  <a:buChar char="-"/>
                </a:pPr>
                <a:r>
                  <a:rPr lang="en-AU" dirty="0" smtClean="0"/>
                  <a:t>not </a:t>
                </a:r>
                <a:r>
                  <a:rPr lang="en-AU" dirty="0"/>
                  <a:t>all features are efficient for improving the result </a:t>
                </a:r>
                <a:r>
                  <a:rPr lang="en-AU" dirty="0" smtClean="0"/>
                  <a:t>accuracy!</a:t>
                </a:r>
              </a:p>
              <a:p>
                <a:pPr>
                  <a:buFontTx/>
                  <a:buChar char="-"/>
                </a:pPr>
                <a:r>
                  <a:rPr lang="en-AU" dirty="0" smtClean="0"/>
                  <a:t>We need a fast metric which drops unnecessary information (we have scenarios with almost 800 features!).</a:t>
                </a:r>
                <a:endParaRPr lang="en-GB" dirty="0" smtClean="0"/>
              </a:p>
              <a:p>
                <a:pPr marL="0" indent="0">
                  <a:buNone/>
                </a:pPr>
                <a:endParaRPr lang="en-GB" dirty="0"/>
              </a:p>
              <a:p>
                <a:pPr marL="0" indent="0">
                  <a:buNone/>
                </a:pPr>
                <a:r>
                  <a:rPr lang="en-GB" b="1" dirty="0" smtClean="0">
                    <a:solidFill>
                      <a:srgbClr val="0070C0"/>
                    </a:solidFill>
                  </a:rPr>
                  <a:t>Shapley </a:t>
                </a:r>
                <a:r>
                  <a:rPr lang="en-GB" b="1" dirty="0">
                    <a:solidFill>
                      <a:srgbClr val="0070C0"/>
                    </a:solidFill>
                  </a:rPr>
                  <a:t>value</a:t>
                </a:r>
                <a:r>
                  <a:rPr lang="en-GB" dirty="0">
                    <a:solidFill>
                      <a:srgbClr val="0070C0"/>
                    </a:solidFill>
                  </a:rPr>
                  <a:t> </a:t>
                </a:r>
                <a:r>
                  <a:rPr lang="en-GB" dirty="0" smtClean="0">
                    <a:solidFill>
                      <a:srgbClr val="0070C0"/>
                    </a:solidFill>
                  </a:rPr>
                  <a:t>:</a:t>
                </a:r>
              </a:p>
              <a:p>
                <a:pPr>
                  <a:buFontTx/>
                  <a:buChar char="-"/>
                </a:pPr>
                <a:r>
                  <a:rPr lang="en-AU" dirty="0" smtClean="0"/>
                  <a:t>originates </a:t>
                </a:r>
                <a:r>
                  <a:rPr lang="en-AU" dirty="0"/>
                  <a:t>in the game </a:t>
                </a:r>
                <a:r>
                  <a:rPr lang="en-AU" dirty="0" smtClean="0"/>
                  <a:t>theory: where </a:t>
                </a:r>
                <a:r>
                  <a:rPr lang="en-AU" dirty="0"/>
                  <a:t>a coalition </a:t>
                </a:r>
                <a:r>
                  <a:rPr lang="en-AU" b="1" i="1" dirty="0"/>
                  <a:t>S </a:t>
                </a:r>
                <a:r>
                  <a:rPr lang="en-AU" dirty="0"/>
                  <a:t>of </a:t>
                </a:r>
                <a:r>
                  <a:rPr lang="en-AU" b="1" i="1" dirty="0"/>
                  <a:t>n </a:t>
                </a:r>
                <a:r>
                  <a:rPr lang="en-AU" dirty="0"/>
                  <a:t>players (belonging to a set </a:t>
                </a:r>
                <a:r>
                  <a:rPr lang="en-AU" b="1" i="1" dirty="0"/>
                  <a:t>N) </a:t>
                </a:r>
                <a:r>
                  <a:rPr lang="en-AU" dirty="0" smtClean="0"/>
                  <a:t>need to </a:t>
                </a:r>
                <a:r>
                  <a:rPr lang="en-AU" dirty="0"/>
                  <a:t>cooperate to obtain an overall gain, called the worth of the coalition </a:t>
                </a:r>
                <a:r>
                  <a:rPr lang="en-AU" b="1" i="1" dirty="0"/>
                  <a:t>v(S</a:t>
                </a:r>
                <a:r>
                  <a:rPr lang="en-AU" b="1" i="1" dirty="0" smtClean="0"/>
                  <a:t>)</a:t>
                </a:r>
                <a:r>
                  <a:rPr lang="en-AU" dirty="0" smtClean="0"/>
                  <a:t>.Main question: how to divide the gain among players  based on contributions?</a:t>
                </a:r>
              </a:p>
              <a:p>
                <a:pPr>
                  <a:buFontTx/>
                  <a:buChar char="-"/>
                </a:pPr>
                <a:r>
                  <a:rPr lang="en-GB" dirty="0" smtClean="0"/>
                  <a:t> Shapely is </a:t>
                </a:r>
                <a:r>
                  <a:rPr lang="en-GB" dirty="0"/>
                  <a:t>a fair distribution of gain among the players, assuming they all cooperate. For our prediction </a:t>
                </a:r>
                <a:r>
                  <a:rPr lang="en-GB" i="1" dirty="0"/>
                  <a:t>p</a:t>
                </a:r>
                <a:r>
                  <a:rPr lang="en-GB" dirty="0"/>
                  <a:t>, the Shapley value for a specific feature </a:t>
                </a:r>
                <a:r>
                  <a:rPr lang="en-GB" i="1" dirty="0" err="1"/>
                  <a:t>i</a:t>
                </a:r>
                <a:r>
                  <a:rPr lang="en-GB" i="1" dirty="0"/>
                  <a:t> </a:t>
                </a:r>
                <a:r>
                  <a:rPr lang="en-GB" dirty="0"/>
                  <a:t>(out of the total </a:t>
                </a:r>
                <a:r>
                  <a:rPr lang="en-GB" i="1" dirty="0" err="1"/>
                  <a:t>N</a:t>
                </a:r>
                <a:r>
                  <a:rPr lang="en-GB" i="1" baseline="-25000" dirty="0" err="1"/>
                  <a:t>f</a:t>
                </a:r>
                <a:r>
                  <a:rPr lang="en-GB" dirty="0"/>
                  <a:t> features)</a:t>
                </a:r>
                <a:r>
                  <a:rPr lang="en-GB" i="1" dirty="0"/>
                  <a:t> </a:t>
                </a:r>
                <a:r>
                  <a:rPr lang="en-GB" dirty="0"/>
                  <a:t>can be expressed as:</a:t>
                </a:r>
                <a:endParaRPr lang="en-AU" i="1" dirty="0"/>
              </a:p>
              <a:p>
                <a:pPr marL="0" indent="0">
                  <a:buNone/>
                </a:pPr>
                <a:endParaRPr lang="en-AU" i="1" dirty="0" smtClean="0">
                  <a:latin typeface="Cambria Math" panose="02040503050406030204" pitchFamily="18" charset="0"/>
                </a:endParaRPr>
              </a:p>
              <a:p>
                <a:pPr marL="0" indent="0">
                  <a:buNone/>
                </a:pPr>
                <a14:m>
                  <m:oMath xmlns:m="http://schemas.openxmlformats.org/officeDocument/2006/math">
                    <m:sSub>
                      <m:sSubPr>
                        <m:ctrlPr>
                          <a:rPr lang="en-AU" i="1">
                            <a:latin typeface="Cambria Math" panose="02040503050406030204" pitchFamily="18" charset="0"/>
                          </a:rPr>
                        </m:ctrlPr>
                      </m:sSubPr>
                      <m:e>
                        <m:r>
                          <a:rPr lang="en-GB" i="1">
                            <a:latin typeface="Cambria Math" panose="02040503050406030204" pitchFamily="18" charset="0"/>
                          </a:rPr>
                          <m:t>∅</m:t>
                        </m:r>
                      </m:e>
                      <m:sub>
                        <m:r>
                          <a:rPr lang="en-GB" i="1">
                            <a:latin typeface="Cambria Math" panose="02040503050406030204" pitchFamily="18" charset="0"/>
                          </a:rPr>
                          <m:t>𝑖</m:t>
                        </m:r>
                      </m:sub>
                    </m:sSub>
                    <m:d>
                      <m:dPr>
                        <m:ctrlPr>
                          <a:rPr lang="en-AU" i="1">
                            <a:latin typeface="Cambria Math" panose="02040503050406030204" pitchFamily="18" charset="0"/>
                          </a:rPr>
                        </m:ctrlPr>
                      </m:dPr>
                      <m:e>
                        <m:r>
                          <a:rPr lang="en-GB" i="1">
                            <a:latin typeface="Cambria Math" panose="02040503050406030204" pitchFamily="18" charset="0"/>
                          </a:rPr>
                          <m:t>𝑝</m:t>
                        </m:r>
                      </m:e>
                    </m:d>
                    <m:r>
                      <a:rPr lang="en-GB" i="1">
                        <a:latin typeface="Cambria Math" panose="02040503050406030204" pitchFamily="18" charset="0"/>
                      </a:rPr>
                      <m:t>=</m:t>
                    </m:r>
                    <m:nary>
                      <m:naryPr>
                        <m:chr m:val="∑"/>
                        <m:limLoc m:val="undOvr"/>
                        <m:supHide m:val="on"/>
                        <m:ctrlPr>
                          <a:rPr lang="en-AU" i="1">
                            <a:latin typeface="Cambria Math" panose="02040503050406030204" pitchFamily="18" charset="0"/>
                          </a:rPr>
                        </m:ctrlPr>
                      </m:naryPr>
                      <m:sub>
                        <m:r>
                          <a:rPr lang="en-GB" i="1">
                            <a:latin typeface="Cambria Math" panose="02040503050406030204" pitchFamily="18" charset="0"/>
                          </a:rPr>
                          <m:t>𝑆</m:t>
                        </m:r>
                        <m:r>
                          <a:rPr lang="en-GB" i="1">
                            <a:latin typeface="Cambria Math" panose="02040503050406030204" pitchFamily="18" charset="0"/>
                          </a:rPr>
                          <m:t>⊆</m:t>
                        </m:r>
                        <m:r>
                          <a:rPr lang="en-GB" i="1">
                            <a:latin typeface="Cambria Math" panose="02040503050406030204" pitchFamily="18" charset="0"/>
                          </a:rPr>
                          <m:t>𝑁</m:t>
                        </m:r>
                        <m:r>
                          <m:rPr>
                            <m:lit/>
                          </m:rPr>
                          <a:rPr lang="en-GB" i="1">
                            <a:latin typeface="Cambria Math" panose="02040503050406030204" pitchFamily="18" charset="0"/>
                          </a:rPr>
                          <m:t>{</m:t>
                        </m:r>
                        <m:r>
                          <a:rPr lang="en-GB" i="1">
                            <a:latin typeface="Cambria Math" panose="02040503050406030204" pitchFamily="18" charset="0"/>
                          </a:rPr>
                          <m:t>𝑖</m:t>
                        </m:r>
                        <m:r>
                          <a:rPr lang="en-GB" i="1">
                            <a:latin typeface="Cambria Math" panose="02040503050406030204" pitchFamily="18" charset="0"/>
                          </a:rPr>
                          <m:t>}</m:t>
                        </m:r>
                      </m:sub>
                      <m:sup/>
                      <m:e>
                        <m:f>
                          <m:fPr>
                            <m:ctrlPr>
                              <a:rPr lang="en-AU" i="1">
                                <a:latin typeface="Cambria Math" panose="02040503050406030204" pitchFamily="18" charset="0"/>
                              </a:rPr>
                            </m:ctrlPr>
                          </m:fPr>
                          <m:num>
                            <m:d>
                              <m:dPr>
                                <m:begChr m:val="|"/>
                                <m:endChr m:val="|"/>
                                <m:ctrlPr>
                                  <a:rPr lang="en-AU" i="1">
                                    <a:latin typeface="Cambria Math" panose="02040503050406030204" pitchFamily="18" charset="0"/>
                                  </a:rPr>
                                </m:ctrlPr>
                              </m:dPr>
                              <m:e>
                                <m:r>
                                  <a:rPr lang="en-GB" i="1">
                                    <a:latin typeface="Cambria Math" panose="02040503050406030204" pitchFamily="18" charset="0"/>
                                  </a:rPr>
                                  <m:t>𝑆</m:t>
                                </m:r>
                              </m:e>
                            </m:d>
                            <m:r>
                              <a:rPr lang="en-GB" i="1">
                                <a:latin typeface="Cambria Math" panose="02040503050406030204" pitchFamily="18" charset="0"/>
                              </a:rPr>
                              <m:t>!</m:t>
                            </m:r>
                            <m:d>
                              <m:dPr>
                                <m:ctrlPr>
                                  <a:rPr lang="en-AU" i="1">
                                    <a:latin typeface="Cambria Math" panose="02040503050406030204" pitchFamily="18" charset="0"/>
                                  </a:rPr>
                                </m:ctrlPr>
                              </m:dPr>
                              <m:e>
                                <m:d>
                                  <m:dPr>
                                    <m:begChr m:val="|"/>
                                    <m:endChr m:val="|"/>
                                    <m:ctrlPr>
                                      <a:rPr lang="en-AU" i="1">
                                        <a:latin typeface="Cambria Math" panose="02040503050406030204" pitchFamily="18" charset="0"/>
                                      </a:rPr>
                                    </m:ctrlPr>
                                  </m:dPr>
                                  <m:e>
                                    <m:r>
                                      <a:rPr lang="en-GB" i="1">
                                        <a:latin typeface="Cambria Math" panose="02040503050406030204" pitchFamily="18" charset="0"/>
                                      </a:rPr>
                                      <m:t>𝑁</m:t>
                                    </m:r>
                                  </m:e>
                                </m:d>
                                <m:r>
                                  <a:rPr lang="en-GB" i="1">
                                    <a:latin typeface="Cambria Math" panose="02040503050406030204" pitchFamily="18" charset="0"/>
                                  </a:rPr>
                                  <m:t>−</m:t>
                                </m:r>
                                <m:d>
                                  <m:dPr>
                                    <m:begChr m:val="|"/>
                                    <m:endChr m:val="|"/>
                                    <m:ctrlPr>
                                      <a:rPr lang="en-AU" i="1">
                                        <a:latin typeface="Cambria Math" panose="02040503050406030204" pitchFamily="18" charset="0"/>
                                      </a:rPr>
                                    </m:ctrlPr>
                                  </m:dPr>
                                  <m:e>
                                    <m:r>
                                      <a:rPr lang="en-GB" i="1">
                                        <a:latin typeface="Cambria Math" panose="02040503050406030204" pitchFamily="18" charset="0"/>
                                      </a:rPr>
                                      <m:t>𝑆</m:t>
                                    </m:r>
                                  </m:e>
                                </m:d>
                                <m:r>
                                  <a:rPr lang="en-GB" i="1">
                                    <a:latin typeface="Cambria Math" panose="02040503050406030204" pitchFamily="18" charset="0"/>
                                  </a:rPr>
                                  <m:t>−1</m:t>
                                </m:r>
                              </m:e>
                            </m:d>
                            <m:r>
                              <a:rPr lang="en-GB" i="1">
                                <a:latin typeface="Cambria Math" panose="02040503050406030204" pitchFamily="18" charset="0"/>
                              </a:rPr>
                              <m:t>!</m:t>
                            </m:r>
                          </m:num>
                          <m:den>
                            <m:d>
                              <m:dPr>
                                <m:begChr m:val="|"/>
                                <m:endChr m:val="|"/>
                                <m:ctrlPr>
                                  <a:rPr lang="en-AU" i="1">
                                    <a:latin typeface="Cambria Math" panose="02040503050406030204" pitchFamily="18" charset="0"/>
                                  </a:rPr>
                                </m:ctrlPr>
                              </m:dPr>
                              <m:e>
                                <m:r>
                                  <a:rPr lang="en-GB" i="1">
                                    <a:latin typeface="Cambria Math" panose="02040503050406030204" pitchFamily="18" charset="0"/>
                                  </a:rPr>
                                  <m:t>𝑁</m:t>
                                </m:r>
                              </m:e>
                            </m:d>
                            <m:r>
                              <a:rPr lang="en-GB" i="1">
                                <a:latin typeface="Cambria Math" panose="02040503050406030204" pitchFamily="18" charset="0"/>
                              </a:rPr>
                              <m:t>!</m:t>
                            </m:r>
                          </m:den>
                        </m:f>
                        <m:r>
                          <a:rPr lang="en-GB" i="1">
                            <a:latin typeface="Cambria Math" panose="02040503050406030204" pitchFamily="18" charset="0"/>
                          </a:rPr>
                          <m:t>(</m:t>
                        </m:r>
                        <m:r>
                          <a:rPr lang="en-GB" i="1">
                            <a:latin typeface="Cambria Math" panose="02040503050406030204" pitchFamily="18" charset="0"/>
                          </a:rPr>
                          <m:t>𝑣</m:t>
                        </m:r>
                        <m:d>
                          <m:dPr>
                            <m:ctrlPr>
                              <a:rPr lang="en-AU" i="1">
                                <a:latin typeface="Cambria Math" panose="02040503050406030204" pitchFamily="18" charset="0"/>
                              </a:rPr>
                            </m:ctrlPr>
                          </m:dPr>
                          <m:e>
                            <m:r>
                              <a:rPr lang="en-GB" i="1">
                                <a:latin typeface="Cambria Math" panose="02040503050406030204" pitchFamily="18" charset="0"/>
                              </a:rPr>
                              <m:t>𝑆</m:t>
                            </m:r>
                            <m:r>
                              <a:rPr lang="en-GB" i="1">
                                <a:latin typeface="Cambria Math" panose="02040503050406030204" pitchFamily="18" charset="0"/>
                              </a:rPr>
                              <m:t>∪</m:t>
                            </m:r>
                            <m:d>
                              <m:dPr>
                                <m:begChr m:val="{"/>
                                <m:endChr m:val="}"/>
                                <m:ctrlPr>
                                  <a:rPr lang="en-AU" i="1">
                                    <a:latin typeface="Cambria Math" panose="02040503050406030204" pitchFamily="18" charset="0"/>
                                  </a:rPr>
                                </m:ctrlPr>
                              </m:dPr>
                              <m:e>
                                <m:r>
                                  <a:rPr lang="en-GB" i="1">
                                    <a:latin typeface="Cambria Math" panose="02040503050406030204" pitchFamily="18" charset="0"/>
                                  </a:rPr>
                                  <m:t>𝑖</m:t>
                                </m:r>
                              </m:e>
                            </m:d>
                          </m:e>
                        </m:d>
                        <m:r>
                          <a:rPr lang="en-GB" i="1">
                            <a:latin typeface="Cambria Math" panose="02040503050406030204" pitchFamily="18" charset="0"/>
                          </a:rPr>
                          <m:t>−</m:t>
                        </m:r>
                        <m:r>
                          <a:rPr lang="en-GB" i="1">
                            <a:latin typeface="Cambria Math" panose="02040503050406030204" pitchFamily="18" charset="0"/>
                          </a:rPr>
                          <m:t>𝑣</m:t>
                        </m:r>
                        <m:d>
                          <m:dPr>
                            <m:ctrlPr>
                              <a:rPr lang="en-AU" i="1">
                                <a:latin typeface="Cambria Math" panose="02040503050406030204" pitchFamily="18" charset="0"/>
                              </a:rPr>
                            </m:ctrlPr>
                          </m:dPr>
                          <m:e>
                            <m:r>
                              <a:rPr lang="en-GB" i="1">
                                <a:latin typeface="Cambria Math" panose="02040503050406030204" pitchFamily="18" charset="0"/>
                              </a:rPr>
                              <m:t>𝑆</m:t>
                            </m:r>
                          </m:e>
                        </m:d>
                        <m:r>
                          <a:rPr lang="en-GB" i="1">
                            <a:latin typeface="Cambria Math" panose="02040503050406030204" pitchFamily="18" charset="0"/>
                          </a:rPr>
                          <m:t>)</m:t>
                        </m:r>
                      </m:e>
                    </m:nary>
                  </m:oMath>
                </a14:m>
                <a:r>
                  <a:rPr lang="en-GB" dirty="0"/>
                  <a:t>      (8)</a:t>
                </a:r>
                <a:endParaRPr lang="en-AU" i="1" dirty="0"/>
              </a:p>
              <a:p>
                <a:pPr marL="457200" lvl="1" indent="0">
                  <a:buNone/>
                </a:pPr>
                <a:endParaRPr lang="en-GB" dirty="0" smtClean="0"/>
              </a:p>
              <a:p>
                <a:pPr>
                  <a:buFontTx/>
                  <a:buChar char="-"/>
                </a:pPr>
                <a:r>
                  <a:rPr lang="en-GB" dirty="0" smtClean="0"/>
                  <a:t>Practically </a:t>
                </a:r>
                <a:r>
                  <a:rPr lang="en-GB" dirty="0"/>
                  <a:t>the </a:t>
                </a:r>
                <a:r>
                  <a:rPr lang="en-GB" dirty="0" err="1"/>
                  <a:t>Shap</a:t>
                </a:r>
                <a:r>
                  <a:rPr lang="en-GB" dirty="0"/>
                  <a:t> value calculates the marginal contribution of a feature i to the entire feature set over the number of features excluding i. </a:t>
                </a:r>
                <a:endParaRPr lang="en-GB" dirty="0" smtClean="0"/>
              </a:p>
              <a:p>
                <a:pPr marL="457200" lvl="1" indent="0">
                  <a:buNone/>
                </a:pPr>
                <a:endParaRPr lang="en-AU" sz="1600" dirty="0"/>
              </a:p>
            </p:txBody>
          </p:sp>
        </mc:Choice>
        <mc:Fallback xmlns="">
          <p:sp>
            <p:nvSpPr>
              <p:cNvPr id="5" name="Content Placeholder 2"/>
              <p:cNvSpPr>
                <a:spLocks noGrp="1" noRot="1" noChangeAspect="1" noMove="1" noResize="1" noEditPoints="1" noAdjustHandles="1" noChangeArrowheads="1" noChangeShapeType="1" noTextEdit="1"/>
              </p:cNvSpPr>
              <p:nvPr>
                <p:ph idx="4294967295"/>
              </p:nvPr>
            </p:nvSpPr>
            <p:spPr>
              <a:xfrm>
                <a:off x="88490" y="973299"/>
                <a:ext cx="12103510" cy="5069108"/>
              </a:xfrm>
              <a:prstGeom prst="rect">
                <a:avLst/>
              </a:prstGeom>
              <a:blipFill>
                <a:blip r:embed="rId3"/>
                <a:stretch>
                  <a:fillRect l="-302" t="-842" r="-403"/>
                </a:stretch>
              </a:blipFill>
            </p:spPr>
            <p:txBody>
              <a:bodyPr/>
              <a:lstStyle/>
              <a:p>
                <a:r>
                  <a:rPr lang="en-AU">
                    <a:noFill/>
                  </a:rPr>
                  <a:t> </a:t>
                </a:r>
              </a:p>
            </p:txBody>
          </p:sp>
        </mc:Fallback>
      </mc:AlternateContent>
      <p:sp>
        <p:nvSpPr>
          <p:cNvPr id="3" name="Rectangle 2"/>
          <p:cNvSpPr/>
          <p:nvPr/>
        </p:nvSpPr>
        <p:spPr>
          <a:xfrm>
            <a:off x="2684206" y="4562168"/>
            <a:ext cx="1868129" cy="4031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rgbClr val="FF0000"/>
                </a:solidFill>
              </a:ln>
              <a:noFill/>
            </a:endParaRPr>
          </a:p>
        </p:txBody>
      </p:sp>
      <p:cxnSp>
        <p:nvCxnSpPr>
          <p:cNvPr id="6" name="Straight Arrow Connector 5"/>
          <p:cNvCxnSpPr>
            <a:stCxn id="3" idx="3"/>
          </p:cNvCxnSpPr>
          <p:nvPr/>
        </p:nvCxnSpPr>
        <p:spPr>
          <a:xfrm>
            <a:off x="4552335" y="4763729"/>
            <a:ext cx="1848465" cy="4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30167" y="4637847"/>
            <a:ext cx="5107488" cy="307777"/>
          </a:xfrm>
          <a:prstGeom prst="rect">
            <a:avLst/>
          </a:prstGeom>
          <a:noFill/>
        </p:spPr>
        <p:txBody>
          <a:bodyPr wrap="none" rtlCol="0">
            <a:spAutoFit/>
          </a:bodyPr>
          <a:lstStyle/>
          <a:p>
            <a:r>
              <a:rPr lang="en-GB" sz="1400" dirty="0">
                <a:solidFill>
                  <a:srgbClr val="0070C0"/>
                </a:solidFill>
              </a:rPr>
              <a:t>what would the prediction of the model be without a </a:t>
            </a:r>
            <a:r>
              <a:rPr lang="en-GB" sz="1400" dirty="0" smtClean="0">
                <a:solidFill>
                  <a:srgbClr val="0070C0"/>
                </a:solidFill>
              </a:rPr>
              <a:t>feature </a:t>
            </a:r>
            <a:r>
              <a:rPr lang="en-GB" sz="1400" i="1" dirty="0" smtClean="0">
                <a:solidFill>
                  <a:srgbClr val="0070C0"/>
                </a:solidFill>
              </a:rPr>
              <a:t>I?</a:t>
            </a:r>
            <a:endParaRPr lang="en-AU" sz="1400" dirty="0">
              <a:solidFill>
                <a:srgbClr val="0070C0"/>
              </a:solidFill>
            </a:endParaRPr>
          </a:p>
        </p:txBody>
      </p:sp>
    </p:spTree>
    <p:extLst>
      <p:ext uri="{BB962C8B-B14F-4D97-AF65-F5344CB8AC3E}">
        <p14:creationId xmlns:p14="http://schemas.microsoft.com/office/powerpoint/2010/main" val="68469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10514012" cy="580292"/>
          </a:xfrm>
        </p:spPr>
        <p:txBody>
          <a:bodyPr/>
          <a:lstStyle/>
          <a:p>
            <a:r>
              <a:rPr lang="en-US" dirty="0" smtClean="0">
                <a:solidFill>
                  <a:schemeClr val="tx1"/>
                </a:solidFill>
              </a:rPr>
              <a:t>Summary</a:t>
            </a:r>
            <a:endParaRPr lang="en-US" dirty="0"/>
          </a:p>
        </p:txBody>
      </p:sp>
      <p:sp>
        <p:nvSpPr>
          <p:cNvPr id="3" name="Content Placeholder 2"/>
          <p:cNvSpPr>
            <a:spLocks noGrp="1"/>
          </p:cNvSpPr>
          <p:nvPr>
            <p:ph idx="13"/>
          </p:nvPr>
        </p:nvSpPr>
        <p:spPr>
          <a:xfrm>
            <a:off x="741484" y="1494694"/>
            <a:ext cx="10515600" cy="4744986"/>
          </a:xfrm>
        </p:spPr>
        <p:txBody>
          <a:bodyPr>
            <a:noAutofit/>
          </a:bodyPr>
          <a:lstStyle/>
          <a:p>
            <a:pPr marL="457200" indent="-457200">
              <a:buFont typeface="+mj-lt"/>
              <a:buAutoNum type="arabicPeriod"/>
            </a:pPr>
            <a:r>
              <a:rPr lang="en-US" b="1" dirty="0" smtClean="0"/>
              <a:t>Introduction</a:t>
            </a:r>
          </a:p>
          <a:p>
            <a:pPr marL="457200" indent="-457200">
              <a:buFont typeface="+mj-lt"/>
              <a:buAutoNum type="arabicPeriod"/>
            </a:pPr>
            <a:r>
              <a:rPr lang="en-US" b="1" dirty="0" smtClean="0"/>
              <a:t>Challenges</a:t>
            </a:r>
          </a:p>
          <a:p>
            <a:pPr marL="457200" indent="-457200">
              <a:buFont typeface="+mj-lt"/>
              <a:buAutoNum type="arabicPeriod"/>
            </a:pPr>
            <a:r>
              <a:rPr lang="en-US" b="1" dirty="0" smtClean="0"/>
              <a:t>Data sources</a:t>
            </a:r>
          </a:p>
          <a:p>
            <a:pPr marL="457200" indent="-457200">
              <a:buFont typeface="+mj-lt"/>
              <a:buAutoNum type="arabicPeriod"/>
            </a:pPr>
            <a:r>
              <a:rPr lang="en-US" b="1" dirty="0" smtClean="0"/>
              <a:t>Methodology</a:t>
            </a:r>
          </a:p>
          <a:p>
            <a:pPr marL="457200" indent="-457200">
              <a:buFont typeface="+mj-lt"/>
              <a:buAutoNum type="arabicPeriod"/>
            </a:pPr>
            <a:r>
              <a:rPr lang="en-US" b="1" dirty="0" smtClean="0"/>
              <a:t>Data profiling</a:t>
            </a:r>
          </a:p>
          <a:p>
            <a:pPr marL="457200" indent="-457200">
              <a:buFont typeface="+mj-lt"/>
              <a:buAutoNum type="arabicPeriod"/>
            </a:pPr>
            <a:r>
              <a:rPr lang="en-US" b="1" dirty="0" smtClean="0"/>
              <a:t>Numerical results</a:t>
            </a:r>
          </a:p>
          <a:p>
            <a:pPr marL="457200" indent="-457200">
              <a:buFont typeface="+mj-lt"/>
              <a:buAutoNum type="arabicPeriod"/>
            </a:pPr>
            <a:r>
              <a:rPr lang="en-US" b="1" dirty="0" smtClean="0"/>
              <a:t>Feature importance</a:t>
            </a:r>
          </a:p>
          <a:p>
            <a:pPr marL="457200" indent="-457200">
              <a:buFont typeface="+mj-lt"/>
              <a:buAutoNum type="arabicPeriod"/>
            </a:pPr>
            <a:r>
              <a:rPr lang="en-US" b="1" dirty="0" smtClean="0"/>
              <a:t>Conclusions</a:t>
            </a:r>
          </a:p>
          <a:p>
            <a:endParaRPr lang="en-US" dirty="0"/>
          </a:p>
        </p:txBody>
      </p:sp>
    </p:spTree>
    <p:extLst>
      <p:ext uri="{BB962C8B-B14F-4D97-AF65-F5344CB8AC3E}">
        <p14:creationId xmlns:p14="http://schemas.microsoft.com/office/powerpoint/2010/main" val="961762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20" y="107482"/>
            <a:ext cx="10514012" cy="580292"/>
          </a:xfrm>
        </p:spPr>
        <p:txBody>
          <a:bodyPr/>
          <a:lstStyle/>
          <a:p>
            <a:r>
              <a:rPr lang="en-US" dirty="0" smtClean="0">
                <a:solidFill>
                  <a:schemeClr val="tx1"/>
                </a:solidFill>
              </a:rPr>
              <a:t>Results</a:t>
            </a:r>
            <a:endParaRPr lang="en-US" dirty="0"/>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8193" name="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146" y="795257"/>
            <a:ext cx="7592854" cy="51284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604043" y="5961874"/>
            <a:ext cx="65151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0" i="1"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F</a:t>
            </a:r>
            <a:r>
              <a:rPr kumimoji="0" lang="en-GB" altLang="zh-CN" sz="1000" b="0" i="1" u="none" strike="noStrike" cap="none" normalizeH="0" baseline="0" dirty="0" smtClean="0" bmk="">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ig </a:t>
            </a:r>
            <a:r>
              <a:rPr kumimoji="0" lang="en-GB" altLang="zh-CN" sz="1000" b="0" i="1" u="none" strike="noStrike" cap="none" normalizeH="0" baseline="0" dirty="0" smtClean="0" bmk="_Ref52058968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r>
              <a:rPr kumimoji="0" lang="en-GB" altLang="zh-CN" sz="1000" b="0" i="1"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Performance comparison of different classification algorithms on the Baseline Feature Set: a) Accuracy b) F1 c) Precision d) Recall.</a:t>
            </a:r>
            <a:endParaRPr kumimoji="0" lang="en-GB"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4" name="TextBox 3"/>
          <p:cNvSpPr txBox="1"/>
          <p:nvPr/>
        </p:nvSpPr>
        <p:spPr>
          <a:xfrm>
            <a:off x="240020" y="795256"/>
            <a:ext cx="2698175" cy="369332"/>
          </a:xfrm>
          <a:prstGeom prst="rect">
            <a:avLst/>
          </a:prstGeom>
          <a:noFill/>
        </p:spPr>
        <p:txBody>
          <a:bodyPr wrap="none" rtlCol="0">
            <a:spAutoFit/>
          </a:bodyPr>
          <a:lstStyle/>
          <a:p>
            <a:r>
              <a:rPr lang="en-AU" b="1" dirty="0" smtClean="0"/>
              <a:t>Incident Classification</a:t>
            </a:r>
            <a:r>
              <a:rPr lang="en-AU" dirty="0" smtClean="0"/>
              <a:t>:</a:t>
            </a:r>
            <a:endParaRPr lang="en-AU" dirty="0"/>
          </a:p>
        </p:txBody>
      </p:sp>
      <p:sp>
        <p:nvSpPr>
          <p:cNvPr id="7" name="TextBox 6"/>
          <p:cNvSpPr txBox="1"/>
          <p:nvPr/>
        </p:nvSpPr>
        <p:spPr>
          <a:xfrm>
            <a:off x="240020" y="1272069"/>
            <a:ext cx="4359126" cy="4401205"/>
          </a:xfrm>
          <a:prstGeom prst="rect">
            <a:avLst/>
          </a:prstGeom>
          <a:noFill/>
        </p:spPr>
        <p:txBody>
          <a:bodyPr wrap="square" rtlCol="0">
            <a:spAutoFit/>
          </a:bodyPr>
          <a:lstStyle/>
          <a:p>
            <a:r>
              <a:rPr lang="en-AU" sz="1400" b="1" dirty="0" smtClean="0"/>
              <a:t>Accuracy</a:t>
            </a:r>
            <a:r>
              <a:rPr lang="en-AU" sz="1400" dirty="0" smtClean="0"/>
              <a:t>:</a:t>
            </a:r>
          </a:p>
          <a:p>
            <a:r>
              <a:rPr lang="en-AU" sz="1400" dirty="0" smtClean="0"/>
              <a:t>- </a:t>
            </a:r>
            <a:r>
              <a:rPr lang="en-AU" sz="1400" dirty="0" err="1" smtClean="0"/>
              <a:t>kNN</a:t>
            </a:r>
            <a:r>
              <a:rPr lang="en-AU" sz="1400" dirty="0" smtClean="0"/>
              <a:t> </a:t>
            </a:r>
            <a:r>
              <a:rPr lang="en-AU" sz="1400" dirty="0"/>
              <a:t>ranks lowest at 65%, </a:t>
            </a:r>
            <a:endParaRPr lang="en-AU" sz="1400" dirty="0" smtClean="0"/>
          </a:p>
          <a:p>
            <a:r>
              <a:rPr lang="en-AU" sz="1400" dirty="0" smtClean="0"/>
              <a:t>- RF </a:t>
            </a:r>
            <a:r>
              <a:rPr lang="en-AU" sz="1400" dirty="0"/>
              <a:t>and GBDT </a:t>
            </a:r>
            <a:r>
              <a:rPr lang="en-AU" sz="1400" dirty="0" smtClean="0"/>
              <a:t>: highest </a:t>
            </a:r>
            <a:r>
              <a:rPr lang="en-AU" sz="1400" dirty="0"/>
              <a:t>score of 69% </a:t>
            </a:r>
            <a:r>
              <a:rPr lang="en-AU" sz="1400" dirty="0" smtClean="0"/>
              <a:t>but RF is overfitting (testing is higher with 21% of the);</a:t>
            </a:r>
          </a:p>
          <a:p>
            <a:endParaRPr lang="en-AU" sz="1400" dirty="0" smtClean="0"/>
          </a:p>
          <a:p>
            <a:r>
              <a:rPr lang="en-AU" sz="1400" b="1" dirty="0" smtClean="0"/>
              <a:t>F1</a:t>
            </a:r>
            <a:r>
              <a:rPr lang="en-AU" sz="1400" dirty="0" smtClean="0"/>
              <a:t> :</a:t>
            </a:r>
          </a:p>
          <a:p>
            <a:pPr marL="285750" indent="-285750">
              <a:buFontTx/>
              <a:buChar char="-"/>
            </a:pPr>
            <a:r>
              <a:rPr lang="en-AU" sz="1400" dirty="0" smtClean="0"/>
              <a:t>GBDT has the </a:t>
            </a:r>
            <a:r>
              <a:rPr lang="en-AU" sz="1400" dirty="0"/>
              <a:t>h</a:t>
            </a:r>
            <a:r>
              <a:rPr lang="en-AU" sz="1400" dirty="0" smtClean="0"/>
              <a:t>ighest </a:t>
            </a:r>
            <a:r>
              <a:rPr lang="en-AU" sz="1400" dirty="0"/>
              <a:t>F1 score in </a:t>
            </a:r>
            <a:r>
              <a:rPr lang="en-AU" sz="1400" dirty="0" smtClean="0"/>
              <a:t>testing </a:t>
            </a:r>
            <a:r>
              <a:rPr lang="en-AU" sz="1400" dirty="0"/>
              <a:t>(82</a:t>
            </a:r>
            <a:r>
              <a:rPr lang="en-AU" sz="1400" dirty="0" smtClean="0"/>
              <a:t>%)</a:t>
            </a:r>
          </a:p>
          <a:p>
            <a:pPr marL="285750" indent="-285750">
              <a:buFontTx/>
              <a:buChar char="-"/>
            </a:pPr>
            <a:r>
              <a:rPr lang="en-AU" sz="1400" dirty="0" smtClean="0"/>
              <a:t>GBDT  </a:t>
            </a:r>
            <a:r>
              <a:rPr lang="en-AU" sz="1400" dirty="0" smtClean="0"/>
              <a:t>- close to </a:t>
            </a:r>
            <a:r>
              <a:rPr lang="en-AU" sz="1400" dirty="0" err="1" smtClean="0"/>
              <a:t>XGBoost</a:t>
            </a:r>
            <a:r>
              <a:rPr lang="en-AU" sz="1400" dirty="0" smtClean="0"/>
              <a:t> </a:t>
            </a:r>
            <a:endParaRPr lang="en-AU" sz="1400" dirty="0" smtClean="0"/>
          </a:p>
          <a:p>
            <a:endParaRPr lang="en-AU" sz="1400" dirty="0" smtClean="0"/>
          </a:p>
          <a:p>
            <a:r>
              <a:rPr lang="en-AU" sz="1400" b="1" dirty="0" smtClean="0"/>
              <a:t>Recall</a:t>
            </a:r>
            <a:r>
              <a:rPr lang="en-AU" sz="1400" dirty="0" smtClean="0"/>
              <a:t>: </a:t>
            </a:r>
          </a:p>
          <a:p>
            <a:r>
              <a:rPr lang="en-AU" sz="1400" dirty="0"/>
              <a:t> </a:t>
            </a:r>
            <a:r>
              <a:rPr lang="en-AU" sz="1400" dirty="0" smtClean="0"/>
              <a:t>- Aside </a:t>
            </a:r>
            <a:r>
              <a:rPr lang="en-AU" sz="1400" dirty="0"/>
              <a:t>from </a:t>
            </a:r>
            <a:r>
              <a:rPr lang="en-AU" sz="1400" dirty="0" err="1"/>
              <a:t>kNN</a:t>
            </a:r>
            <a:r>
              <a:rPr lang="en-AU" sz="1400" dirty="0"/>
              <a:t>, all other four ML models have a testing Recall score above 95% </a:t>
            </a:r>
            <a:r>
              <a:rPr lang="en-AU" sz="1400" dirty="0" smtClean="0"/>
              <a:t>- that </a:t>
            </a:r>
            <a:r>
              <a:rPr lang="en-AU" sz="1400" dirty="0"/>
              <a:t>they are highly capable of identifying incidents </a:t>
            </a:r>
            <a:r>
              <a:rPr lang="en-AU" sz="1400" dirty="0" smtClean="0"/>
              <a:t>&lt;45 min. </a:t>
            </a:r>
            <a:endParaRPr lang="en-AU" sz="1400" dirty="0"/>
          </a:p>
          <a:p>
            <a:pPr marL="285750" indent="-285750">
              <a:buFontTx/>
              <a:buChar char="-"/>
            </a:pPr>
            <a:endParaRPr lang="en-AU" sz="1400" dirty="0" smtClean="0"/>
          </a:p>
          <a:p>
            <a:r>
              <a:rPr lang="en-AU" sz="1400" b="1" dirty="0" smtClean="0"/>
              <a:t>Precision :</a:t>
            </a:r>
          </a:p>
          <a:p>
            <a:pPr marL="285750" indent="-285750">
              <a:buFontTx/>
              <a:buChar char="-"/>
            </a:pPr>
            <a:r>
              <a:rPr lang="en-AU" sz="1400" dirty="0" smtClean="0"/>
              <a:t>RF</a:t>
            </a:r>
            <a:r>
              <a:rPr lang="en-AU" sz="1400" dirty="0"/>
              <a:t>, GBDT and </a:t>
            </a:r>
            <a:r>
              <a:rPr lang="en-AU" sz="1400" dirty="0" err="1"/>
              <a:t>XGBoost</a:t>
            </a:r>
            <a:r>
              <a:rPr lang="en-AU" sz="1400" dirty="0"/>
              <a:t> – achieve the highest performance across all methods </a:t>
            </a:r>
          </a:p>
          <a:p>
            <a:pPr marL="285750" indent="-285750">
              <a:buFontTx/>
              <a:buChar char="-"/>
            </a:pPr>
            <a:r>
              <a:rPr lang="en-AU" sz="1400" dirty="0" smtClean="0"/>
              <a:t>Even </a:t>
            </a:r>
            <a:r>
              <a:rPr lang="en-AU" sz="1400" dirty="0"/>
              <a:t>though their testing performance are similar, RF appears to over-fit the training data more than the other two models </a:t>
            </a:r>
          </a:p>
        </p:txBody>
      </p:sp>
    </p:spTree>
    <p:extLst>
      <p:ext uri="{BB962C8B-B14F-4D97-AF65-F5344CB8AC3E}">
        <p14:creationId xmlns:p14="http://schemas.microsoft.com/office/powerpoint/2010/main" val="3593609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20" y="107482"/>
            <a:ext cx="10514012" cy="580292"/>
          </a:xfrm>
        </p:spPr>
        <p:txBody>
          <a:bodyPr/>
          <a:lstStyle/>
          <a:p>
            <a:r>
              <a:rPr lang="en-US" dirty="0" smtClean="0">
                <a:solidFill>
                  <a:schemeClr val="tx1"/>
                </a:solidFill>
              </a:rPr>
              <a:t>Results</a:t>
            </a:r>
            <a:endParaRPr lang="en-US" dirty="0"/>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TextBox 3"/>
          <p:cNvSpPr txBox="1"/>
          <p:nvPr/>
        </p:nvSpPr>
        <p:spPr>
          <a:xfrm>
            <a:off x="240020" y="926379"/>
            <a:ext cx="2454518" cy="369332"/>
          </a:xfrm>
          <a:prstGeom prst="rect">
            <a:avLst/>
          </a:prstGeom>
          <a:noFill/>
        </p:spPr>
        <p:txBody>
          <a:bodyPr wrap="none" rtlCol="0">
            <a:spAutoFit/>
          </a:bodyPr>
          <a:lstStyle/>
          <a:p>
            <a:r>
              <a:rPr lang="en-AU" b="1" dirty="0" smtClean="0"/>
              <a:t>Incident Regression</a:t>
            </a:r>
            <a:r>
              <a:rPr lang="en-AU" dirty="0" smtClean="0"/>
              <a:t>:</a:t>
            </a:r>
            <a:endParaRPr lang="en-AU" dirty="0"/>
          </a:p>
        </p:txBody>
      </p:sp>
      <p:pic>
        <p:nvPicPr>
          <p:cNvPr id="3" name="Picture 2"/>
          <p:cNvPicPr>
            <a:picLocks noChangeAspect="1"/>
          </p:cNvPicPr>
          <p:nvPr/>
        </p:nvPicPr>
        <p:blipFill>
          <a:blip r:embed="rId3"/>
          <a:stretch>
            <a:fillRect/>
          </a:stretch>
        </p:blipFill>
        <p:spPr>
          <a:xfrm>
            <a:off x="5957455" y="457200"/>
            <a:ext cx="6096000" cy="5807256"/>
          </a:xfrm>
          <a:prstGeom prst="rect">
            <a:avLst/>
          </a:prstGeom>
        </p:spPr>
      </p:pic>
      <p:sp>
        <p:nvSpPr>
          <p:cNvPr id="7" name="Rectangle 6"/>
          <p:cNvSpPr/>
          <p:nvPr/>
        </p:nvSpPr>
        <p:spPr>
          <a:xfrm>
            <a:off x="6479309" y="6337175"/>
            <a:ext cx="5052291" cy="276999"/>
          </a:xfrm>
          <a:prstGeom prst="rect">
            <a:avLst/>
          </a:prstGeom>
        </p:spPr>
        <p:txBody>
          <a:bodyPr wrap="square">
            <a:spAutoFit/>
          </a:bodyPr>
          <a:lstStyle/>
          <a:p>
            <a:r>
              <a:rPr lang="en-AU" sz="1200" i="1" dirty="0">
                <a:solidFill>
                  <a:srgbClr val="000000"/>
                </a:solidFill>
                <a:latin typeface="Times New Roman" panose="02020603050405020304" pitchFamily="18" charset="0"/>
              </a:rPr>
              <a:t>Fig 6 MAPE comparison among datasets with incremental outliers removed. </a:t>
            </a:r>
            <a:endParaRPr lang="en-AU" sz="1200" dirty="0"/>
          </a:p>
        </p:txBody>
      </p:sp>
      <p:sp>
        <p:nvSpPr>
          <p:cNvPr id="8" name="TextBox 7"/>
          <p:cNvSpPr txBox="1"/>
          <p:nvPr/>
        </p:nvSpPr>
        <p:spPr>
          <a:xfrm>
            <a:off x="240021" y="1564433"/>
            <a:ext cx="5394161" cy="4524315"/>
          </a:xfrm>
          <a:prstGeom prst="rect">
            <a:avLst/>
          </a:prstGeom>
          <a:noFill/>
        </p:spPr>
        <p:txBody>
          <a:bodyPr wrap="square" rtlCol="0">
            <a:spAutoFit/>
          </a:bodyPr>
          <a:lstStyle/>
          <a:p>
            <a:pPr marL="285750" indent="-285750">
              <a:buFontTx/>
              <a:buChar char="-"/>
            </a:pPr>
            <a:r>
              <a:rPr lang="en-AU" sz="1600" b="1" dirty="0" smtClean="0"/>
              <a:t>Zero or very small durations </a:t>
            </a:r>
            <a:r>
              <a:rPr lang="en-AU" sz="1600" dirty="0" smtClean="0"/>
              <a:t>(&lt;1-2min) are noisy for </a:t>
            </a:r>
          </a:p>
          <a:p>
            <a:r>
              <a:rPr lang="en-AU" sz="1600" dirty="0" smtClean="0"/>
              <a:t>the model training and prediction.</a:t>
            </a:r>
          </a:p>
          <a:p>
            <a:endParaRPr lang="en-AU" sz="1600" dirty="0" smtClean="0"/>
          </a:p>
          <a:p>
            <a:pPr marL="285750" indent="-285750">
              <a:buFontTx/>
              <a:buChar char="-"/>
            </a:pPr>
            <a:r>
              <a:rPr lang="en-AU" sz="1600" dirty="0" smtClean="0">
                <a:solidFill>
                  <a:srgbClr val="000000"/>
                </a:solidFill>
              </a:rPr>
              <a:t>Removing </a:t>
            </a:r>
            <a:r>
              <a:rPr lang="en-AU" sz="1600" dirty="0">
                <a:solidFill>
                  <a:srgbClr val="000000"/>
                </a:solidFill>
              </a:rPr>
              <a:t>these outliers reduced the MAPE from 221.04 to 120.34 for GBDT </a:t>
            </a:r>
            <a:r>
              <a:rPr lang="en-AU" sz="1600" dirty="0" smtClean="0">
                <a:solidFill>
                  <a:srgbClr val="000000"/>
                </a:solidFill>
              </a:rPr>
              <a:t>and from </a:t>
            </a:r>
            <a:r>
              <a:rPr lang="en-AU" sz="1600" dirty="0" smtClean="0"/>
              <a:t>77.84 </a:t>
            </a:r>
            <a:r>
              <a:rPr lang="en-AU" sz="1600" dirty="0"/>
              <a:t>to 68.77 for </a:t>
            </a:r>
            <a:r>
              <a:rPr lang="en-AU" sz="1600" dirty="0" err="1"/>
              <a:t>XGBoost</a:t>
            </a:r>
            <a:r>
              <a:rPr lang="en-AU" sz="1600" dirty="0"/>
              <a:t> </a:t>
            </a:r>
            <a:endParaRPr lang="en-AU" sz="1600" dirty="0" smtClean="0">
              <a:solidFill>
                <a:srgbClr val="000000"/>
              </a:solidFill>
            </a:endParaRPr>
          </a:p>
          <a:p>
            <a:pPr marL="285750" indent="-285750">
              <a:buFontTx/>
              <a:buChar char="-"/>
            </a:pPr>
            <a:endParaRPr lang="en-AU" sz="1600" dirty="0">
              <a:solidFill>
                <a:srgbClr val="000000"/>
              </a:solidFill>
            </a:endParaRPr>
          </a:p>
          <a:p>
            <a:pPr marL="285750" indent="-285750">
              <a:buFontTx/>
              <a:buChar char="-"/>
            </a:pPr>
            <a:r>
              <a:rPr lang="en-AU" sz="1600" b="1" dirty="0" smtClean="0"/>
              <a:t>Large outliers </a:t>
            </a:r>
            <a:r>
              <a:rPr lang="en-AU" sz="1600" dirty="0" smtClean="0"/>
              <a:t>– tested the log space transform: GBDT </a:t>
            </a:r>
            <a:r>
              <a:rPr lang="en-AU" sz="1600" dirty="0"/>
              <a:t>this procedure reduces the error considerably (from 120.34 to 83.26 after outlier removal), </a:t>
            </a:r>
            <a:endParaRPr lang="en-AU" sz="1600" dirty="0" smtClean="0"/>
          </a:p>
          <a:p>
            <a:pPr marL="285750" indent="-285750">
              <a:buFontTx/>
              <a:buChar char="-"/>
            </a:pPr>
            <a:r>
              <a:rPr lang="en-AU" sz="1600" dirty="0" smtClean="0"/>
              <a:t>this </a:t>
            </a:r>
            <a:r>
              <a:rPr lang="en-AU" sz="1600" dirty="0"/>
              <a:t>has </a:t>
            </a:r>
            <a:r>
              <a:rPr lang="en-AU" sz="1600" dirty="0">
                <a:solidFill>
                  <a:srgbClr val="0070C0"/>
                </a:solidFill>
              </a:rPr>
              <a:t>limited impact for the extreme boost model most likely due to its additional regularization terms.</a:t>
            </a:r>
            <a:r>
              <a:rPr lang="en-AU" sz="1600" dirty="0"/>
              <a:t> </a:t>
            </a:r>
            <a:endParaRPr lang="en-AU" sz="1600" dirty="0" smtClean="0"/>
          </a:p>
          <a:p>
            <a:pPr marL="285750" indent="-285750">
              <a:buFontTx/>
              <a:buChar char="-"/>
            </a:pPr>
            <a:endParaRPr lang="en-AU" sz="1600" dirty="0"/>
          </a:p>
          <a:p>
            <a:r>
              <a:rPr lang="en-AU" sz="1600" b="1" dirty="0" smtClean="0">
                <a:solidFill>
                  <a:srgbClr val="FF0000"/>
                </a:solidFill>
              </a:rPr>
              <a:t>OBS</a:t>
            </a:r>
            <a:r>
              <a:rPr lang="en-AU" sz="1600" dirty="0" smtClean="0"/>
              <a:t>: the </a:t>
            </a:r>
            <a:r>
              <a:rPr lang="en-AU" sz="1600" dirty="0"/>
              <a:t>modelling results presented in the following have a learning in the </a:t>
            </a:r>
            <a:r>
              <a:rPr lang="en-AU" sz="1600" b="1" dirty="0">
                <a:solidFill>
                  <a:srgbClr val="0070C0"/>
                </a:solidFill>
              </a:rPr>
              <a:t>original incident duration space </a:t>
            </a:r>
            <a:r>
              <a:rPr lang="en-AU" sz="1600" dirty="0"/>
              <a:t>and are </a:t>
            </a:r>
            <a:r>
              <a:rPr lang="en-AU" sz="1600" b="1" dirty="0">
                <a:solidFill>
                  <a:srgbClr val="0070C0"/>
                </a:solidFill>
              </a:rPr>
              <a:t>trained without the previously mentioned outliers</a:t>
            </a:r>
            <a:r>
              <a:rPr lang="en-AU" sz="1600" dirty="0"/>
              <a:t>. </a:t>
            </a:r>
          </a:p>
          <a:p>
            <a:r>
              <a:rPr lang="en-AU" sz="1600" dirty="0" smtClean="0"/>
              <a:t> </a:t>
            </a:r>
            <a:endParaRPr lang="en-AU" sz="1600" dirty="0"/>
          </a:p>
        </p:txBody>
      </p:sp>
    </p:spTree>
    <p:extLst>
      <p:ext uri="{BB962C8B-B14F-4D97-AF65-F5344CB8AC3E}">
        <p14:creationId xmlns:p14="http://schemas.microsoft.com/office/powerpoint/2010/main" val="1943096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20" y="107482"/>
            <a:ext cx="10514012" cy="580292"/>
          </a:xfrm>
        </p:spPr>
        <p:txBody>
          <a:bodyPr/>
          <a:lstStyle/>
          <a:p>
            <a:r>
              <a:rPr lang="en-US" dirty="0" smtClean="0">
                <a:solidFill>
                  <a:schemeClr val="tx1"/>
                </a:solidFill>
              </a:rPr>
              <a:t>Results</a:t>
            </a:r>
            <a:endParaRPr lang="en-US" dirty="0"/>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TextBox 3"/>
          <p:cNvSpPr txBox="1"/>
          <p:nvPr/>
        </p:nvSpPr>
        <p:spPr>
          <a:xfrm>
            <a:off x="240020" y="926379"/>
            <a:ext cx="2454518" cy="369332"/>
          </a:xfrm>
          <a:prstGeom prst="rect">
            <a:avLst/>
          </a:prstGeom>
          <a:noFill/>
        </p:spPr>
        <p:txBody>
          <a:bodyPr wrap="none" rtlCol="0">
            <a:spAutoFit/>
          </a:bodyPr>
          <a:lstStyle/>
          <a:p>
            <a:r>
              <a:rPr lang="en-AU" b="1" dirty="0" smtClean="0"/>
              <a:t>Incident Regression</a:t>
            </a:r>
            <a:r>
              <a:rPr lang="en-AU" dirty="0" smtClean="0"/>
              <a:t>:</a:t>
            </a:r>
            <a:endParaRPr lang="en-AU" dirty="0"/>
          </a:p>
        </p:txBody>
      </p:sp>
      <p:sp>
        <p:nvSpPr>
          <p:cNvPr id="7" name="Rectangle 6"/>
          <p:cNvSpPr/>
          <p:nvPr/>
        </p:nvSpPr>
        <p:spPr>
          <a:xfrm>
            <a:off x="6479309" y="6337175"/>
            <a:ext cx="5052291" cy="276999"/>
          </a:xfrm>
          <a:prstGeom prst="rect">
            <a:avLst/>
          </a:prstGeom>
        </p:spPr>
        <p:txBody>
          <a:bodyPr wrap="square">
            <a:spAutoFit/>
          </a:bodyPr>
          <a:lstStyle/>
          <a:p>
            <a:r>
              <a:rPr lang="en-AU" sz="1200" i="1" dirty="0">
                <a:solidFill>
                  <a:srgbClr val="000000"/>
                </a:solidFill>
                <a:latin typeface="Times New Roman" panose="02020603050405020304" pitchFamily="18" charset="0"/>
              </a:rPr>
              <a:t>Fig 6 MAPE comparison among datasets with incremental outliers removed. </a:t>
            </a:r>
            <a:endParaRPr lang="en-AU" sz="1200" dirty="0"/>
          </a:p>
        </p:txBody>
      </p:sp>
      <p:pic>
        <p:nvPicPr>
          <p:cNvPr id="9" name="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22" y="1626679"/>
            <a:ext cx="11186661" cy="414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039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20" y="107482"/>
            <a:ext cx="10514012" cy="580292"/>
          </a:xfrm>
        </p:spPr>
        <p:txBody>
          <a:bodyPr/>
          <a:lstStyle/>
          <a:p>
            <a:r>
              <a:rPr lang="en-US" dirty="0" smtClean="0">
                <a:solidFill>
                  <a:schemeClr val="tx1"/>
                </a:solidFill>
              </a:rPr>
              <a:t>Results</a:t>
            </a:r>
            <a:endParaRPr lang="en-US" dirty="0"/>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TextBox 3"/>
          <p:cNvSpPr txBox="1"/>
          <p:nvPr/>
        </p:nvSpPr>
        <p:spPr>
          <a:xfrm>
            <a:off x="240020" y="926379"/>
            <a:ext cx="2326278" cy="369332"/>
          </a:xfrm>
          <a:prstGeom prst="rect">
            <a:avLst/>
          </a:prstGeom>
          <a:noFill/>
        </p:spPr>
        <p:txBody>
          <a:bodyPr wrap="none" rtlCol="0">
            <a:spAutoFit/>
          </a:bodyPr>
          <a:lstStyle/>
          <a:p>
            <a:r>
              <a:rPr lang="en-AU" b="1" dirty="0" smtClean="0"/>
              <a:t>Feature importance</a:t>
            </a:r>
            <a:endParaRPr lang="en-AU" dirty="0"/>
          </a:p>
        </p:txBody>
      </p:sp>
      <p:pic>
        <p:nvPicPr>
          <p:cNvPr id="8" name="picture" descr="D"/>
          <p:cNvPicPr/>
          <p:nvPr/>
        </p:nvPicPr>
        <p:blipFill>
          <a:blip r:embed="rId3">
            <a:extLst>
              <a:ext uri="{28A0092B-C50C-407E-A947-70E740481C1C}">
                <a14:useLocalDpi xmlns:a14="http://schemas.microsoft.com/office/drawing/2010/main" val="0"/>
              </a:ext>
            </a:extLst>
          </a:blip>
          <a:stretch>
            <a:fillRect/>
          </a:stretch>
        </p:blipFill>
        <p:spPr>
          <a:xfrm>
            <a:off x="598966" y="1295711"/>
            <a:ext cx="4594223" cy="3811998"/>
          </a:xfrm>
          <a:prstGeom prst="rect">
            <a:avLst/>
          </a:prstGeom>
        </p:spPr>
      </p:pic>
      <p:pic>
        <p:nvPicPr>
          <p:cNvPr id="10" name="Picture 9"/>
          <p:cNvPicPr/>
          <p:nvPr/>
        </p:nvPicPr>
        <p:blipFill rotWithShape="1">
          <a:blip r:embed="rId4"/>
          <a:srcRect b="17655"/>
          <a:stretch/>
        </p:blipFill>
        <p:spPr bwMode="auto">
          <a:xfrm>
            <a:off x="2189018" y="5375227"/>
            <a:ext cx="7915563" cy="830003"/>
          </a:xfrm>
          <a:prstGeom prst="rect">
            <a:avLst/>
          </a:prstGeom>
          <a:ln>
            <a:noFill/>
          </a:ln>
          <a:extLst>
            <a:ext uri="{53640926-AAD7-44D8-BBD7-CCE9431645EC}">
              <a14:shadowObscured xmlns:a14="http://schemas.microsoft.com/office/drawing/2010/main"/>
            </a:ext>
          </a:extLst>
        </p:spPr>
      </p:pic>
      <p:pic>
        <p:nvPicPr>
          <p:cNvPr id="11" name="picture" descr="D_">
            <a:extLst>
              <a:ext uri="{FF2B5EF4-FFF2-40B4-BE49-F238E27FC236}">
                <a16:creationId xmlns:a16="http://schemas.microsoft.com/office/drawing/2014/main" id="{D05BF3E1-066F-4D9F-B1B2-9A7D0A709FAC}"/>
              </a:ext>
            </a:extLst>
          </p:cNvPr>
          <p:cNvPicPr/>
          <p:nvPr/>
        </p:nvPicPr>
        <p:blipFill>
          <a:blip r:embed="rId5">
            <a:extLst>
              <a:ext uri="{28A0092B-C50C-407E-A947-70E740481C1C}">
                <a14:useLocalDpi xmlns:a14="http://schemas.microsoft.com/office/drawing/2010/main" val="0"/>
              </a:ext>
            </a:extLst>
          </a:blip>
          <a:stretch>
            <a:fillRect/>
          </a:stretch>
        </p:blipFill>
        <p:spPr>
          <a:xfrm>
            <a:off x="5732264" y="1343663"/>
            <a:ext cx="5086884" cy="3721175"/>
          </a:xfrm>
          <a:prstGeom prst="rect">
            <a:avLst/>
          </a:prstGeom>
        </p:spPr>
      </p:pic>
    </p:spTree>
    <p:extLst>
      <p:ext uri="{BB962C8B-B14F-4D97-AF65-F5344CB8AC3E}">
        <p14:creationId xmlns:p14="http://schemas.microsoft.com/office/powerpoint/2010/main" val="866227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990" y="1534316"/>
            <a:ext cx="7877156" cy="464481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40020" y="107482"/>
            <a:ext cx="10514012" cy="580292"/>
          </a:xfrm>
          <a:prstGeom prst="rect">
            <a:avLst/>
          </a:prstGeom>
        </p:spPr>
        <p:txBody>
          <a:bodyPr/>
          <a:lstStyle>
            <a:lvl1pPr algn="l" defTabSz="914400" rtl="0" eaLnBrk="1" latinLnBrk="0" hangingPunct="1">
              <a:lnSpc>
                <a:spcPct val="90000"/>
              </a:lnSpc>
              <a:spcBef>
                <a:spcPct val="0"/>
              </a:spcBef>
              <a:buNone/>
              <a:defRPr sz="2800" b="1" kern="1200">
                <a:solidFill>
                  <a:srgbClr val="EE3741"/>
                </a:solidFill>
                <a:latin typeface="Helvetica" charset="0"/>
                <a:ea typeface="Helvetica" charset="0"/>
                <a:cs typeface="Helvetica" charset="0"/>
              </a:defRPr>
            </a:lvl1pPr>
          </a:lstStyle>
          <a:p>
            <a:r>
              <a:rPr lang="en-US" smtClean="0">
                <a:solidFill>
                  <a:schemeClr val="tx1"/>
                </a:solidFill>
              </a:rPr>
              <a:t>Results</a:t>
            </a:r>
            <a:endParaRPr lang="en-US" dirty="0"/>
          </a:p>
        </p:txBody>
      </p:sp>
      <p:sp>
        <p:nvSpPr>
          <p:cNvPr id="4" name="TextBox 3"/>
          <p:cNvSpPr txBox="1"/>
          <p:nvPr/>
        </p:nvSpPr>
        <p:spPr>
          <a:xfrm>
            <a:off x="240020" y="926379"/>
            <a:ext cx="5891356" cy="369332"/>
          </a:xfrm>
          <a:prstGeom prst="rect">
            <a:avLst/>
          </a:prstGeom>
          <a:noFill/>
        </p:spPr>
        <p:txBody>
          <a:bodyPr wrap="none" rtlCol="0">
            <a:spAutoFit/>
          </a:bodyPr>
          <a:lstStyle/>
          <a:p>
            <a:r>
              <a:rPr lang="en-AU" b="1" dirty="0" smtClean="0"/>
              <a:t>Scenario evaluation for traffic flow impact analysis: </a:t>
            </a:r>
            <a:endParaRPr lang="en-AU" dirty="0"/>
          </a:p>
        </p:txBody>
      </p:sp>
    </p:spTree>
    <p:extLst>
      <p:ext uri="{BB962C8B-B14F-4D97-AF65-F5344CB8AC3E}">
        <p14:creationId xmlns:p14="http://schemas.microsoft.com/office/powerpoint/2010/main" val="2776814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automatically generated">
            <a:extLst>
              <a:ext uri="{FF2B5EF4-FFF2-40B4-BE49-F238E27FC236}">
                <a16:creationId xmlns:a16="http://schemas.microsoft.com/office/drawing/2014/main" id="{C957F9F2-B0C9-462B-92CC-D2F5C38A6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1771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bg-1.png"/>
          <p:cNvPicPr>
            <a:picLocks noGrp="1" noChangeAspect="1"/>
          </p:cNvPicPr>
          <p:nvPr>
            <p:ph type="pic" idx="1"/>
          </p:nvPr>
        </p:nvPicPr>
        <p:blipFill>
          <a:blip r:embed="rId2">
            <a:extLst>
              <a:ext uri="{28A0092B-C50C-407E-A947-70E740481C1C}">
                <a14:useLocalDpi xmlns:a14="http://schemas.microsoft.com/office/drawing/2010/main" val="0"/>
              </a:ext>
            </a:extLst>
          </a:blip>
          <a:srcRect t="44" b="44"/>
          <a:stretch>
            <a:fillRect/>
          </a:stretch>
        </p:blipFill>
        <p:spPr/>
      </p:pic>
      <p:sp>
        <p:nvSpPr>
          <p:cNvPr id="2" name="Rectangle 1"/>
          <p:cNvSpPr/>
          <p:nvPr/>
        </p:nvSpPr>
        <p:spPr>
          <a:xfrm>
            <a:off x="3775587" y="2654710"/>
            <a:ext cx="5024284" cy="1376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rgbClr val="FF0000"/>
                </a:solidFill>
              </a:rPr>
              <a:t>THANK YOU!</a:t>
            </a:r>
          </a:p>
          <a:p>
            <a:pPr algn="ctr"/>
            <a:endParaRPr lang="en-AU" b="1" dirty="0" smtClean="0">
              <a:solidFill>
                <a:srgbClr val="FF0000"/>
              </a:solidFill>
            </a:endParaRPr>
          </a:p>
          <a:p>
            <a:pPr algn="ctr"/>
            <a:r>
              <a:rPr lang="en-AU" b="1" dirty="0" smtClean="0">
                <a:solidFill>
                  <a:srgbClr val="FF0000"/>
                </a:solidFill>
              </a:rPr>
              <a:t>adriana-simona.mihaita@uts.edu.au</a:t>
            </a:r>
            <a:endParaRPr lang="en-AU" b="1" dirty="0">
              <a:solidFill>
                <a:srgbClr val="FF0000"/>
              </a:solidFill>
            </a:endParaRPr>
          </a:p>
        </p:txBody>
      </p:sp>
    </p:spTree>
    <p:extLst>
      <p:ext uri="{BB962C8B-B14F-4D97-AF65-F5344CB8AC3E}">
        <p14:creationId xmlns:p14="http://schemas.microsoft.com/office/powerpoint/2010/main" val="216872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1484" y="167055"/>
            <a:ext cx="10514012" cy="580292"/>
          </a:xfrm>
        </p:spPr>
        <p:txBody>
          <a:bodyPr/>
          <a:lstStyle/>
          <a:p>
            <a:r>
              <a:rPr lang="en-US" dirty="0" smtClean="0">
                <a:solidFill>
                  <a:schemeClr val="tx1"/>
                </a:solidFill>
              </a:rPr>
              <a:t>Introduction</a:t>
            </a:r>
            <a:endParaRPr lang="en-US" dirty="0"/>
          </a:p>
        </p:txBody>
      </p:sp>
      <p:sp>
        <p:nvSpPr>
          <p:cNvPr id="3" name="Content Placeholder 2"/>
          <p:cNvSpPr>
            <a:spLocks noGrp="1"/>
          </p:cNvSpPr>
          <p:nvPr>
            <p:ph idx="13"/>
          </p:nvPr>
        </p:nvSpPr>
        <p:spPr>
          <a:xfrm>
            <a:off x="741484" y="904143"/>
            <a:ext cx="11374316" cy="5202187"/>
          </a:xfrm>
        </p:spPr>
        <p:txBody>
          <a:bodyPr>
            <a:noAutofit/>
          </a:bodyPr>
          <a:lstStyle/>
          <a:p>
            <a:pPr marL="457200" indent="-457200">
              <a:buFont typeface="+mj-lt"/>
              <a:buAutoNum type="arabicPeriod"/>
            </a:pPr>
            <a:r>
              <a:rPr lang="en-GB" dirty="0" smtClean="0"/>
              <a:t>Almost </a:t>
            </a:r>
            <a:r>
              <a:rPr lang="en-GB" dirty="0"/>
              <a:t>60% </a:t>
            </a:r>
            <a:r>
              <a:rPr lang="en-GB" dirty="0" smtClean="0"/>
              <a:t>of </a:t>
            </a:r>
            <a:r>
              <a:rPr lang="en-GB" dirty="0"/>
              <a:t>traffic congestion is due to non-recurrent </a:t>
            </a:r>
            <a:r>
              <a:rPr lang="en-GB" dirty="0" smtClean="0"/>
              <a:t>incidents [1]</a:t>
            </a:r>
          </a:p>
          <a:p>
            <a:pPr marL="457200" indent="-457200">
              <a:buFont typeface="+mj-lt"/>
              <a:buAutoNum type="arabicPeriod"/>
            </a:pPr>
            <a:r>
              <a:rPr lang="en-GB" dirty="0" smtClean="0"/>
              <a:t>Australia - the </a:t>
            </a:r>
            <a:r>
              <a:rPr lang="en-GB" dirty="0"/>
              <a:t>annual economic cost of road crashes </a:t>
            </a:r>
            <a:r>
              <a:rPr lang="en-GB" dirty="0" smtClean="0"/>
              <a:t>≈ $</a:t>
            </a:r>
            <a:r>
              <a:rPr lang="en-GB" dirty="0"/>
              <a:t>27 </a:t>
            </a:r>
            <a:r>
              <a:rPr lang="en-GB" dirty="0" smtClean="0"/>
              <a:t>billion/y (2017) [2]</a:t>
            </a:r>
          </a:p>
          <a:p>
            <a:pPr marL="457200" indent="-457200">
              <a:buFont typeface="+mj-lt"/>
              <a:buAutoNum type="arabicPeriod"/>
            </a:pPr>
            <a:r>
              <a:rPr lang="en-GB" dirty="0" smtClean="0"/>
              <a:t>Various factors can influence the duration of traffic disruptions: location, time of day, severity, fatalities, proximity to public facilities, weather, etc.</a:t>
            </a:r>
          </a:p>
          <a:p>
            <a:pPr marL="457200" indent="-457200">
              <a:buFont typeface="+mj-lt"/>
              <a:buAutoNum type="arabicPeriod"/>
            </a:pPr>
            <a:r>
              <a:rPr lang="en-GB" dirty="0" smtClean="0"/>
              <a:t>Traditional methods for incident duration prediction: </a:t>
            </a:r>
          </a:p>
          <a:p>
            <a:pPr marL="914400" lvl="1" indent="-457200">
              <a:buFont typeface="Arial" panose="020B0604020202020204" pitchFamily="34" charset="0"/>
              <a:buChar char="•"/>
            </a:pPr>
            <a:r>
              <a:rPr lang="en-GB" dirty="0" smtClean="0"/>
              <a:t>linear/non-parametric </a:t>
            </a:r>
            <a:r>
              <a:rPr lang="en-GB" dirty="0"/>
              <a:t>regression models [4], </a:t>
            </a:r>
            <a:endParaRPr lang="en-GB" dirty="0" smtClean="0"/>
          </a:p>
          <a:p>
            <a:pPr marL="914400" lvl="1" indent="-457200">
              <a:buFont typeface="Arial" panose="020B0604020202020204" pitchFamily="34" charset="0"/>
              <a:buChar char="•"/>
            </a:pPr>
            <a:r>
              <a:rPr lang="en-GB" dirty="0" smtClean="0"/>
              <a:t>Bayesian </a:t>
            </a:r>
            <a:r>
              <a:rPr lang="en-GB" dirty="0"/>
              <a:t>classifiers [5], </a:t>
            </a:r>
            <a:endParaRPr lang="en-GB" dirty="0" smtClean="0"/>
          </a:p>
          <a:p>
            <a:pPr marL="914400" lvl="1" indent="-457200">
              <a:buFont typeface="Arial" panose="020B0604020202020204" pitchFamily="34" charset="0"/>
              <a:buChar char="•"/>
            </a:pPr>
            <a:r>
              <a:rPr lang="en-GB" dirty="0" smtClean="0"/>
              <a:t>discrete </a:t>
            </a:r>
            <a:r>
              <a:rPr lang="en-GB" dirty="0"/>
              <a:t>choice models (DCM) [6], </a:t>
            </a:r>
            <a:endParaRPr lang="en-GB" dirty="0" smtClean="0"/>
          </a:p>
          <a:p>
            <a:pPr marL="914400" lvl="1" indent="-457200">
              <a:buFont typeface="Arial" panose="020B0604020202020204" pitchFamily="34" charset="0"/>
              <a:buChar char="•"/>
            </a:pPr>
            <a:r>
              <a:rPr lang="en-GB" dirty="0" smtClean="0"/>
              <a:t>probabilistic </a:t>
            </a:r>
            <a:r>
              <a:rPr lang="en-GB" dirty="0"/>
              <a:t>distribution analyses [7], and </a:t>
            </a:r>
            <a:endParaRPr lang="en-GB" dirty="0" smtClean="0"/>
          </a:p>
          <a:p>
            <a:pPr marL="914400" lvl="1" indent="-457200">
              <a:buFont typeface="Arial" panose="020B0604020202020204" pitchFamily="34" charset="0"/>
              <a:buChar char="•"/>
            </a:pPr>
            <a:r>
              <a:rPr lang="en-GB" dirty="0" smtClean="0"/>
              <a:t>the </a:t>
            </a:r>
            <a:r>
              <a:rPr lang="en-GB" dirty="0"/>
              <a:t>hazard-based duration models (HBDM) [8]</a:t>
            </a:r>
            <a:r>
              <a:rPr lang="en-GB" dirty="0" smtClean="0"/>
              <a:t> </a:t>
            </a:r>
          </a:p>
          <a:p>
            <a:pPr marL="457200" indent="-457200">
              <a:buFont typeface="+mj-lt"/>
              <a:buAutoNum type="arabicPeriod"/>
            </a:pPr>
            <a:r>
              <a:rPr lang="en-US" dirty="0" smtClean="0"/>
              <a:t>Majority of work – undergone for motorway incident prediction/</a:t>
            </a:r>
            <a:endParaRPr lang="en-GB" dirty="0"/>
          </a:p>
        </p:txBody>
      </p:sp>
      <p:sp>
        <p:nvSpPr>
          <p:cNvPr id="4" name="Rectangle 3"/>
          <p:cNvSpPr/>
          <p:nvPr/>
        </p:nvSpPr>
        <p:spPr>
          <a:xfrm>
            <a:off x="85726" y="5796171"/>
            <a:ext cx="12030074" cy="1061829"/>
          </a:xfrm>
          <a:prstGeom prst="rect">
            <a:avLst/>
          </a:prstGeom>
        </p:spPr>
        <p:txBody>
          <a:bodyPr wrap="square">
            <a:spAutoFit/>
          </a:bodyPr>
          <a:lstStyle/>
          <a:p>
            <a:r>
              <a:rPr lang="en-GB" sz="900" dirty="0" smtClean="0">
                <a:latin typeface="Times New Roman" panose="02020603050405020304" pitchFamily="18" charset="0"/>
                <a:ea typeface="SimSun" panose="02010600030101010101" pitchFamily="2" charset="-122"/>
              </a:rPr>
              <a:t>[1] D</a:t>
            </a:r>
            <a:r>
              <a:rPr lang="en-GB" sz="900" dirty="0">
                <a:latin typeface="Times New Roman" panose="02020603050405020304" pitchFamily="18" charset="0"/>
                <a:ea typeface="SimSun" panose="02010600030101010101" pitchFamily="2" charset="-122"/>
              </a:rPr>
              <a:t>. a. L. </a:t>
            </a:r>
            <a:r>
              <a:rPr lang="en-GB" sz="900" dirty="0" err="1">
                <a:latin typeface="Times New Roman" panose="02020603050405020304" pitchFamily="18" charset="0"/>
                <a:ea typeface="SimSun" panose="02010600030101010101" pitchFamily="2" charset="-122"/>
              </a:rPr>
              <a:t>Schrank</a:t>
            </a:r>
            <a:r>
              <a:rPr lang="en-GB" sz="900" dirty="0">
                <a:latin typeface="Times New Roman" panose="02020603050405020304" pitchFamily="18" charset="0"/>
                <a:ea typeface="SimSun" panose="02010600030101010101" pitchFamily="2" charset="-122"/>
              </a:rPr>
              <a:t>, T., "The annual urban mobility report," College Station, TX: Texas Transportation </a:t>
            </a:r>
            <a:r>
              <a:rPr lang="en-GB" sz="900" dirty="0" smtClean="0">
                <a:latin typeface="Times New Roman" panose="02020603050405020304" pitchFamily="18" charset="0"/>
                <a:ea typeface="SimSun" panose="02010600030101010101" pitchFamily="2" charset="-122"/>
              </a:rPr>
              <a:t>Institute2003</a:t>
            </a:r>
          </a:p>
          <a:p>
            <a:r>
              <a:rPr lang="en-GB" sz="900" dirty="0" smtClean="0">
                <a:latin typeface="Times New Roman" panose="02020603050405020304" pitchFamily="18" charset="0"/>
                <a:ea typeface="SimSun" panose="02010600030101010101" pitchFamily="2" charset="-122"/>
              </a:rPr>
              <a:t>[2] </a:t>
            </a:r>
            <a:r>
              <a:rPr lang="en-GB" sz="900" dirty="0" smtClean="0"/>
              <a:t>A</a:t>
            </a:r>
            <a:r>
              <a:rPr lang="en-GB" sz="900" dirty="0"/>
              <a:t>. Government. (2017, 25/07/2018). </a:t>
            </a:r>
            <a:r>
              <a:rPr lang="en-GB" sz="900" i="1" dirty="0"/>
              <a:t>Road Safety</a:t>
            </a:r>
            <a:r>
              <a:rPr lang="en-GB" sz="900" dirty="0"/>
              <a:t>. Available: </a:t>
            </a:r>
            <a:r>
              <a:rPr lang="en-GB" sz="900" dirty="0">
                <a:hlinkClick r:id="rId4"/>
              </a:rPr>
              <a:t>h</a:t>
            </a:r>
            <a:r>
              <a:rPr lang="en-GB" sz="900" u="sng" dirty="0">
                <a:hlinkClick r:id="rId4"/>
              </a:rPr>
              <a:t>ttps://infrastructure.gov.au/roads/safety</a:t>
            </a:r>
            <a:r>
              <a:rPr lang="en-GB" sz="900" u="sng" dirty="0" smtClean="0">
                <a:hlinkClick r:id="rId4"/>
              </a:rPr>
              <a:t>/</a:t>
            </a:r>
            <a:endParaRPr lang="en-GB" sz="900" u="sng" dirty="0" smtClean="0"/>
          </a:p>
          <a:p>
            <a:r>
              <a:rPr lang="en-GB" sz="900" dirty="0" smtClean="0"/>
              <a:t>[4] S</a:t>
            </a:r>
            <a:r>
              <a:rPr lang="en-GB" sz="900" dirty="0"/>
              <a:t>. a. R. </a:t>
            </a:r>
            <a:r>
              <a:rPr lang="en-GB" sz="900" dirty="0" err="1"/>
              <a:t>Peeta</a:t>
            </a:r>
            <a:r>
              <a:rPr lang="en-GB" sz="900" dirty="0"/>
              <a:t>, J. and </a:t>
            </a:r>
            <a:r>
              <a:rPr lang="en-GB" sz="900" dirty="0" err="1"/>
              <a:t>Gedela</a:t>
            </a:r>
            <a:r>
              <a:rPr lang="en-GB" sz="900" dirty="0"/>
              <a:t>, S., "Providing real-time traffic advisory and route guidance to manage </a:t>
            </a:r>
            <a:r>
              <a:rPr lang="en-GB" sz="900" dirty="0" err="1"/>
              <a:t>borman</a:t>
            </a:r>
            <a:r>
              <a:rPr lang="en-GB" sz="900" dirty="0"/>
              <a:t> incidents on-line using the </a:t>
            </a:r>
            <a:r>
              <a:rPr lang="en-GB" sz="900" dirty="0" err="1"/>
              <a:t>hoosier</a:t>
            </a:r>
            <a:r>
              <a:rPr lang="en-GB" sz="900" dirty="0"/>
              <a:t> helper program " Purdue University, School of Civil Engineering2000.</a:t>
            </a:r>
            <a:endParaRPr lang="en-AU" sz="900" dirty="0"/>
          </a:p>
          <a:p>
            <a:r>
              <a:rPr lang="en-GB" sz="900" dirty="0"/>
              <a:t>[</a:t>
            </a:r>
            <a:r>
              <a:rPr lang="en-GB" sz="900" dirty="0" smtClean="0"/>
              <a:t>5] F</a:t>
            </a:r>
            <a:r>
              <a:rPr lang="en-GB" sz="900" dirty="0"/>
              <a:t>. D. Boyles S, Waller ST (2007), "A Naive Bayesian Classifier for Incident Duration Prediction," presented at the TRB 86th Annual Meeting, Washington DC, United States., 2007. </a:t>
            </a:r>
            <a:endParaRPr lang="en-AU" sz="900" dirty="0"/>
          </a:p>
          <a:p>
            <a:r>
              <a:rPr lang="en-GB" sz="900" dirty="0"/>
              <a:t>[</a:t>
            </a:r>
            <a:r>
              <a:rPr lang="en-GB" sz="900" dirty="0" smtClean="0"/>
              <a:t>6] L</a:t>
            </a:r>
            <a:r>
              <a:rPr lang="en-GB" sz="900" dirty="0"/>
              <a:t>. </a:t>
            </a:r>
            <a:r>
              <a:rPr lang="en-GB" sz="900" dirty="0" err="1"/>
              <a:t>Ruimin</a:t>
            </a:r>
            <a:r>
              <a:rPr lang="en-GB" sz="900" dirty="0"/>
              <a:t>, Z. </a:t>
            </a:r>
            <a:r>
              <a:rPr lang="en-GB" sz="900" dirty="0" err="1"/>
              <a:t>Xiaoqiang</a:t>
            </a:r>
            <a:r>
              <a:rPr lang="en-GB" sz="900" dirty="0"/>
              <a:t>, Y. </a:t>
            </a:r>
            <a:r>
              <a:rPr lang="en-GB" sz="900" dirty="0" err="1"/>
              <a:t>Xinxin</a:t>
            </a:r>
            <a:r>
              <a:rPr lang="en-GB" sz="900" dirty="0"/>
              <a:t>, C. Nan, and Z. </a:t>
            </a:r>
            <a:r>
              <a:rPr lang="en-GB" sz="900" dirty="0" err="1"/>
              <a:t>Jianan</a:t>
            </a:r>
            <a:r>
              <a:rPr lang="en-GB" sz="900" dirty="0"/>
              <a:t>, "Incident Duration Model on Urban Freeways Based on Discrete Choice Model," in </a:t>
            </a:r>
            <a:r>
              <a:rPr lang="en-GB" sz="900" i="1" dirty="0"/>
              <a:t>2010 International Conference on Electrical and Control Engineering</a:t>
            </a:r>
            <a:r>
              <a:rPr lang="en-GB" sz="900" dirty="0"/>
              <a:t>, 2010, pp. 3826-3829.</a:t>
            </a:r>
            <a:endParaRPr lang="en-AU" sz="900" dirty="0"/>
          </a:p>
          <a:p>
            <a:r>
              <a:rPr lang="en-GB" sz="900" dirty="0"/>
              <a:t>[</a:t>
            </a:r>
            <a:r>
              <a:rPr lang="en-GB" sz="900" dirty="0" smtClean="0"/>
              <a:t>7] G</a:t>
            </a:r>
            <a:r>
              <a:rPr lang="en-GB" sz="900" dirty="0"/>
              <a:t>. Giuliano, "Incident characteristics, frequency, and duration on a high volume urban freeway," </a:t>
            </a:r>
            <a:r>
              <a:rPr lang="en-GB" sz="900" i="1" dirty="0"/>
              <a:t>Transportation Research Part A: General, </a:t>
            </a:r>
            <a:r>
              <a:rPr lang="en-GB" sz="900" dirty="0"/>
              <a:t>vol. 23, no. 5, pp. 387-396, 1989/09/01/ 1989</a:t>
            </a:r>
            <a:r>
              <a:rPr lang="en-GB" sz="900" dirty="0" smtClean="0"/>
              <a:t>.</a:t>
            </a:r>
            <a:endParaRPr lang="en-AU" sz="900" dirty="0"/>
          </a:p>
        </p:txBody>
      </p:sp>
    </p:spTree>
    <p:extLst>
      <p:ext uri="{BB962C8B-B14F-4D97-AF65-F5344CB8AC3E}">
        <p14:creationId xmlns:p14="http://schemas.microsoft.com/office/powerpoint/2010/main" val="102055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10514012" cy="580292"/>
          </a:xfrm>
        </p:spPr>
        <p:txBody>
          <a:bodyPr/>
          <a:lstStyle/>
          <a:p>
            <a:r>
              <a:rPr lang="en-US" dirty="0" smtClean="0">
                <a:solidFill>
                  <a:schemeClr val="tx1"/>
                </a:solidFill>
              </a:rPr>
              <a:t>Challenges</a:t>
            </a:r>
            <a:endParaRPr lang="en-US" dirty="0"/>
          </a:p>
        </p:txBody>
      </p:sp>
      <p:sp>
        <p:nvSpPr>
          <p:cNvPr id="3" name="Content Placeholder 2"/>
          <p:cNvSpPr>
            <a:spLocks noGrp="1"/>
          </p:cNvSpPr>
          <p:nvPr>
            <p:ph idx="13"/>
          </p:nvPr>
        </p:nvSpPr>
        <p:spPr>
          <a:xfrm>
            <a:off x="741484" y="1397000"/>
            <a:ext cx="11374316" cy="4842680"/>
          </a:xfrm>
        </p:spPr>
        <p:txBody>
          <a:bodyPr>
            <a:noAutofit/>
          </a:bodyPr>
          <a:lstStyle/>
          <a:p>
            <a:pPr>
              <a:buFont typeface="Wingdings" panose="05000000000000000000" pitchFamily="2" charset="2"/>
              <a:buChar char="§"/>
            </a:pPr>
            <a:r>
              <a:rPr lang="en-US" dirty="0" smtClean="0"/>
              <a:t> How to </a:t>
            </a:r>
            <a:r>
              <a:rPr lang="en-US" dirty="0"/>
              <a:t>accurately predict incident duration on arterial roads and regular streets in a large city? </a:t>
            </a:r>
          </a:p>
          <a:p>
            <a:pPr>
              <a:buFont typeface="Wingdings" panose="05000000000000000000" pitchFamily="2" charset="2"/>
              <a:buChar char="§"/>
            </a:pPr>
            <a:endParaRPr lang="en-US" dirty="0"/>
          </a:p>
          <a:p>
            <a:pPr>
              <a:buFont typeface="Wingdings" panose="05000000000000000000" pitchFamily="2" charset="2"/>
              <a:buChar char="§"/>
            </a:pPr>
            <a:r>
              <a:rPr lang="en-US" dirty="0" smtClean="0"/>
              <a:t> How to integrate traffic flow information in the prediction process? What </a:t>
            </a:r>
            <a:r>
              <a:rPr lang="en-US" dirty="0"/>
              <a:t>road sections and from what timespan (before/after the incident was reported)?</a:t>
            </a:r>
          </a:p>
          <a:p>
            <a:pPr>
              <a:buFont typeface="Wingdings" panose="05000000000000000000" pitchFamily="2" charset="2"/>
              <a:buChar char="§"/>
            </a:pPr>
            <a:endParaRPr lang="en-US" dirty="0"/>
          </a:p>
          <a:p>
            <a:pPr>
              <a:buFont typeface="Wingdings" panose="05000000000000000000" pitchFamily="2" charset="2"/>
              <a:buChar char="§"/>
            </a:pPr>
            <a:r>
              <a:rPr lang="en-GB" dirty="0" smtClean="0"/>
              <a:t> What </a:t>
            </a:r>
            <a:r>
              <a:rPr lang="en-GB" dirty="0"/>
              <a:t>would be the most influential factors which affect the incident duration that traffic centres need to prioritise for a fast and efficient incident </a:t>
            </a:r>
            <a:r>
              <a:rPr lang="en-GB" dirty="0" smtClean="0"/>
              <a:t>clearance ?</a:t>
            </a:r>
            <a:endParaRPr lang="en-US" dirty="0"/>
          </a:p>
        </p:txBody>
      </p:sp>
    </p:spTree>
    <p:extLst>
      <p:ext uri="{BB962C8B-B14F-4D97-AF65-F5344CB8AC3E}">
        <p14:creationId xmlns:p14="http://schemas.microsoft.com/office/powerpoint/2010/main" val="423815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10514012" cy="580292"/>
          </a:xfrm>
        </p:spPr>
        <p:txBody>
          <a:bodyPr>
            <a:normAutofit fontScale="90000"/>
          </a:bodyPr>
          <a:lstStyle/>
          <a:p>
            <a:r>
              <a:rPr lang="en-US" dirty="0" smtClean="0">
                <a:solidFill>
                  <a:schemeClr val="tx1"/>
                </a:solidFill>
              </a:rPr>
              <a:t>Victoria Road Incident Duration Prediction – Sydney, AU</a:t>
            </a:r>
            <a:endParaRPr lang="en-US" dirty="0"/>
          </a:p>
        </p:txBody>
      </p:sp>
      <p:sp>
        <p:nvSpPr>
          <p:cNvPr id="3" name="Content Placeholder 2"/>
          <p:cNvSpPr>
            <a:spLocks noGrp="1"/>
          </p:cNvSpPr>
          <p:nvPr>
            <p:ph idx="13"/>
          </p:nvPr>
        </p:nvSpPr>
        <p:spPr>
          <a:xfrm>
            <a:off x="741484" y="1206991"/>
            <a:ext cx="4621091" cy="575406"/>
          </a:xfrm>
        </p:spPr>
        <p:txBody>
          <a:bodyPr>
            <a:noAutofit/>
          </a:bodyPr>
          <a:lstStyle/>
          <a:p>
            <a:r>
              <a:rPr lang="en-US" b="1" dirty="0" smtClean="0"/>
              <a:t>3. Data sources</a:t>
            </a:r>
          </a:p>
          <a:p>
            <a:endParaRPr lang="en-US" dirty="0"/>
          </a:p>
        </p:txBody>
      </p:sp>
      <p:pic>
        <p:nvPicPr>
          <p:cNvPr id="7" name="picture"/>
          <p:cNvPicPr/>
          <p:nvPr/>
        </p:nvPicPr>
        <p:blipFill>
          <a:blip r:embed="rId3" cstate="print">
            <a:extLst>
              <a:ext uri="{28A0092B-C50C-407E-A947-70E740481C1C}">
                <a14:useLocalDpi xmlns:a14="http://schemas.microsoft.com/office/drawing/2010/main" val="0"/>
              </a:ext>
            </a:extLst>
          </a:blip>
          <a:stretch>
            <a:fillRect/>
          </a:stretch>
        </p:blipFill>
        <p:spPr>
          <a:xfrm>
            <a:off x="7829232" y="1037493"/>
            <a:ext cx="3953193" cy="4298633"/>
          </a:xfrm>
          <a:prstGeom prst="rect">
            <a:avLst/>
          </a:prstGeom>
        </p:spPr>
      </p:pic>
      <p:sp>
        <p:nvSpPr>
          <p:cNvPr id="6" name="Rectangle 5"/>
          <p:cNvSpPr/>
          <p:nvPr/>
        </p:nvSpPr>
        <p:spPr>
          <a:xfrm>
            <a:off x="7696200" y="5420410"/>
            <a:ext cx="4295775" cy="646331"/>
          </a:xfrm>
          <a:prstGeom prst="rect">
            <a:avLst/>
          </a:prstGeom>
        </p:spPr>
        <p:txBody>
          <a:bodyPr wrap="square">
            <a:spAutoFit/>
          </a:bodyPr>
          <a:lstStyle/>
          <a:p>
            <a:pPr algn="just">
              <a:spcAft>
                <a:spcPts val="0"/>
              </a:spcAft>
            </a:pPr>
            <a:r>
              <a:rPr lang="en-GB" i="1" dirty="0">
                <a:latin typeface="Times New Roman" panose="02020603050405020304" pitchFamily="18" charset="0"/>
                <a:ea typeface="SimSun" panose="02010600030101010101" pitchFamily="2" charset="-122"/>
              </a:rPr>
              <a:t>Fig </a:t>
            </a:r>
            <a:r>
              <a:rPr lang="en-GB" i="1" dirty="0">
                <a:latin typeface="Times New Roman" panose="02020603050405020304" pitchFamily="18" charset="0"/>
                <a:ea typeface="Times New Roman" panose="02020603050405020304" pitchFamily="18" charset="0"/>
              </a:rPr>
              <a:t>1</a:t>
            </a:r>
            <a:r>
              <a:rPr lang="en-GB" i="1" dirty="0">
                <a:latin typeface="Times New Roman" panose="02020603050405020304" pitchFamily="18" charset="0"/>
                <a:ea typeface="SimSun" panose="02010600030101010101" pitchFamily="2" charset="-122"/>
              </a:rPr>
              <a:t>.</a:t>
            </a:r>
            <a:r>
              <a:rPr lang="en-GB" b="1" dirty="0">
                <a:latin typeface="Times New Roman" panose="02020603050405020304" pitchFamily="18" charset="0"/>
                <a:ea typeface="SimSun" panose="02010600030101010101" pitchFamily="2" charset="-122"/>
              </a:rPr>
              <a:t> </a:t>
            </a:r>
            <a:r>
              <a:rPr lang="en-GB" i="1" dirty="0">
                <a:latin typeface="Times New Roman" panose="02020603050405020304" pitchFamily="18" charset="0"/>
                <a:ea typeface="SimSun" panose="02010600030101010101" pitchFamily="2" charset="-122"/>
              </a:rPr>
              <a:t>Heat-map the “accident duration” distribution in the Victoria Rd subnetwork.</a:t>
            </a:r>
            <a:endParaRPr lang="en-AU" dirty="0">
              <a:latin typeface="Times New Roman" panose="02020603050405020304" pitchFamily="18" charset="0"/>
              <a:ea typeface="SimSun" panose="02010600030101010101" pitchFamily="2" charset="-122"/>
            </a:endParaRPr>
          </a:p>
        </p:txBody>
      </p:sp>
      <p:sp>
        <p:nvSpPr>
          <p:cNvPr id="8" name="Rectangle 7"/>
          <p:cNvSpPr/>
          <p:nvPr/>
        </p:nvSpPr>
        <p:spPr>
          <a:xfrm>
            <a:off x="839788" y="1714480"/>
            <a:ext cx="6096000" cy="3970318"/>
          </a:xfrm>
          <a:prstGeom prst="rect">
            <a:avLst/>
          </a:prstGeom>
        </p:spPr>
        <p:txBody>
          <a:bodyPr>
            <a:spAutoFit/>
          </a:bodyPr>
          <a:lstStyle/>
          <a:p>
            <a:pPr marL="285750" indent="-285750">
              <a:buFontTx/>
              <a:buChar char="-"/>
            </a:pPr>
            <a:r>
              <a:rPr lang="en-GB" dirty="0" smtClean="0">
                <a:latin typeface="Times New Roman" panose="02020603050405020304" pitchFamily="18" charset="0"/>
                <a:ea typeface="SimSun" panose="02010600030101010101" pitchFamily="2" charset="-122"/>
              </a:rPr>
              <a:t>one </a:t>
            </a:r>
            <a:r>
              <a:rPr lang="en-GB" dirty="0">
                <a:latin typeface="Times New Roman" panose="02020603050405020304" pitchFamily="18" charset="0"/>
                <a:ea typeface="SimSun" panose="02010600030101010101" pitchFamily="2" charset="-122"/>
              </a:rPr>
              <a:t>year (2017) of traffic incidents reported by the Traffic Management Centre (TMC) in Sydney. </a:t>
            </a:r>
            <a:endParaRPr lang="en-GB" dirty="0" smtClean="0">
              <a:latin typeface="Times New Roman" panose="02020603050405020304" pitchFamily="18" charset="0"/>
              <a:ea typeface="SimSun" panose="02010600030101010101" pitchFamily="2" charset="-122"/>
            </a:endParaRPr>
          </a:p>
          <a:p>
            <a:pPr marL="285750" indent="-285750">
              <a:buFontTx/>
              <a:buChar char="-"/>
            </a:pPr>
            <a:r>
              <a:rPr lang="en-GB" dirty="0" smtClean="0">
                <a:latin typeface="Times New Roman" panose="02020603050405020304" pitchFamily="18" charset="0"/>
                <a:ea typeface="SimSun" panose="02010600030101010101" pitchFamily="2" charset="-122"/>
              </a:rPr>
              <a:t>contains </a:t>
            </a:r>
            <a:r>
              <a:rPr lang="en-GB" dirty="0">
                <a:latin typeface="Times New Roman" panose="02020603050405020304" pitchFamily="18" charset="0"/>
                <a:ea typeface="SimSun" panose="02010600030101010101" pitchFamily="2" charset="-122"/>
              </a:rPr>
              <a:t>5,134 records of various planned and unplanned </a:t>
            </a:r>
            <a:r>
              <a:rPr lang="en-GB" dirty="0" smtClean="0">
                <a:latin typeface="Times New Roman" panose="02020603050405020304" pitchFamily="18" charset="0"/>
                <a:ea typeface="SimSun" panose="02010600030101010101" pitchFamily="2" charset="-122"/>
              </a:rPr>
              <a:t>incidents:</a:t>
            </a:r>
          </a:p>
          <a:p>
            <a:pPr marL="742950" lvl="1" indent="-285750">
              <a:buFontTx/>
              <a:buChar char="-"/>
            </a:pPr>
            <a:r>
              <a:rPr lang="en-GB" dirty="0" smtClean="0">
                <a:latin typeface="Times New Roman" panose="02020603050405020304" pitchFamily="18" charset="0"/>
                <a:ea typeface="SimSun" panose="02010600030101010101" pitchFamily="2" charset="-122"/>
              </a:rPr>
              <a:t>hazards</a:t>
            </a:r>
            <a:r>
              <a:rPr lang="en-GB" dirty="0">
                <a:latin typeface="Times New Roman" panose="02020603050405020304" pitchFamily="18" charset="0"/>
                <a:ea typeface="SimSun" panose="02010600030101010101" pitchFamily="2" charset="-122"/>
              </a:rPr>
              <a:t>, </a:t>
            </a:r>
            <a:endParaRPr lang="en-GB" dirty="0" smtClean="0">
              <a:latin typeface="Times New Roman" panose="02020603050405020304" pitchFamily="18" charset="0"/>
              <a:ea typeface="SimSun" panose="02010600030101010101" pitchFamily="2" charset="-122"/>
            </a:endParaRPr>
          </a:p>
          <a:p>
            <a:pPr marL="742950" lvl="1" indent="-285750">
              <a:buFontTx/>
              <a:buChar char="-"/>
            </a:pPr>
            <a:r>
              <a:rPr lang="en-GB" dirty="0" smtClean="0">
                <a:latin typeface="Times New Roman" panose="02020603050405020304" pitchFamily="18" charset="0"/>
                <a:ea typeface="SimSun" panose="02010600030101010101" pitchFamily="2" charset="-122"/>
              </a:rPr>
              <a:t>road </a:t>
            </a:r>
            <a:r>
              <a:rPr lang="en-GB" dirty="0">
                <a:latin typeface="Times New Roman" panose="02020603050405020304" pitchFamily="18" charset="0"/>
                <a:ea typeface="SimSun" panose="02010600030101010101" pitchFamily="2" charset="-122"/>
              </a:rPr>
              <a:t>closures to </a:t>
            </a:r>
            <a:endParaRPr lang="en-GB" dirty="0" smtClean="0">
              <a:latin typeface="Times New Roman" panose="02020603050405020304" pitchFamily="18" charset="0"/>
              <a:ea typeface="SimSun" panose="02010600030101010101" pitchFamily="2" charset="-122"/>
            </a:endParaRPr>
          </a:p>
          <a:p>
            <a:pPr marL="742950" lvl="1" indent="-285750">
              <a:buFontTx/>
              <a:buChar char="-"/>
            </a:pPr>
            <a:r>
              <a:rPr lang="en-GB" dirty="0" smtClean="0">
                <a:latin typeface="Times New Roman" panose="02020603050405020304" pitchFamily="18" charset="0"/>
                <a:ea typeface="SimSun" panose="02010600030101010101" pitchFamily="2" charset="-122"/>
              </a:rPr>
              <a:t>accidents </a:t>
            </a:r>
            <a:r>
              <a:rPr lang="en-GB" dirty="0">
                <a:latin typeface="Times New Roman" panose="02020603050405020304" pitchFamily="18" charset="0"/>
                <a:ea typeface="SimSun" panose="02010600030101010101" pitchFamily="2" charset="-122"/>
              </a:rPr>
              <a:t>and </a:t>
            </a:r>
            <a:endParaRPr lang="en-GB" dirty="0" smtClean="0">
              <a:latin typeface="Times New Roman" panose="02020603050405020304" pitchFamily="18" charset="0"/>
              <a:ea typeface="SimSun" panose="02010600030101010101" pitchFamily="2" charset="-122"/>
            </a:endParaRPr>
          </a:p>
          <a:p>
            <a:pPr marL="742950" lvl="1" indent="-285750">
              <a:buFontTx/>
              <a:buChar char="-"/>
            </a:pPr>
            <a:r>
              <a:rPr lang="en-GB" dirty="0" smtClean="0">
                <a:latin typeface="Times New Roman" panose="02020603050405020304" pitchFamily="18" charset="0"/>
                <a:ea typeface="SimSun" panose="02010600030101010101" pitchFamily="2" charset="-122"/>
              </a:rPr>
              <a:t>maintenance </a:t>
            </a:r>
            <a:r>
              <a:rPr lang="en-GB" dirty="0">
                <a:latin typeface="Times New Roman" panose="02020603050405020304" pitchFamily="18" charset="0"/>
                <a:ea typeface="SimSun" panose="02010600030101010101" pitchFamily="2" charset="-122"/>
              </a:rPr>
              <a:t>work. </a:t>
            </a:r>
            <a:endParaRPr lang="en-GB" dirty="0" smtClean="0">
              <a:latin typeface="Times New Roman" panose="02020603050405020304" pitchFamily="18" charset="0"/>
              <a:ea typeface="SimSun" panose="02010600030101010101" pitchFamily="2" charset="-122"/>
            </a:endParaRPr>
          </a:p>
          <a:p>
            <a:pPr marL="285750" indent="-285750">
              <a:buFontTx/>
              <a:buChar char="-"/>
            </a:pPr>
            <a:r>
              <a:rPr lang="en-GB" dirty="0" smtClean="0">
                <a:latin typeface="Times New Roman" panose="02020603050405020304" pitchFamily="18" charset="0"/>
                <a:ea typeface="SimSun" panose="02010600030101010101" pitchFamily="2" charset="-122"/>
              </a:rPr>
              <a:t>we </a:t>
            </a:r>
            <a:r>
              <a:rPr lang="en-GB" dirty="0">
                <a:latin typeface="Times New Roman" panose="02020603050405020304" pitchFamily="18" charset="0"/>
                <a:ea typeface="SimSun" panose="02010600030101010101" pitchFamily="2" charset="-122"/>
              </a:rPr>
              <a:t>focus on incidents labelled as </a:t>
            </a:r>
            <a:r>
              <a:rPr lang="en-GB" dirty="0" smtClean="0">
                <a:latin typeface="Times New Roman" panose="02020603050405020304" pitchFamily="18" charset="0"/>
                <a:ea typeface="SimSun" panose="02010600030101010101" pitchFamily="2" charset="-122"/>
              </a:rPr>
              <a:t>“</a:t>
            </a:r>
            <a:r>
              <a:rPr lang="en-GB" b="1" dirty="0" smtClean="0">
                <a:latin typeface="Times New Roman" panose="02020603050405020304" pitchFamily="18" charset="0"/>
                <a:ea typeface="SimSun" panose="02010600030101010101" pitchFamily="2" charset="-122"/>
              </a:rPr>
              <a:t>Accidents</a:t>
            </a:r>
            <a:r>
              <a:rPr lang="en-GB" dirty="0" smtClean="0">
                <a:latin typeface="Times New Roman" panose="02020603050405020304" pitchFamily="18" charset="0"/>
                <a:ea typeface="Times New Roman" panose="02020603050405020304" pitchFamily="18" charset="0"/>
              </a:rPr>
              <a:t>” </a:t>
            </a:r>
            <a:r>
              <a:rPr lang="en-GB" dirty="0" smtClean="0">
                <a:latin typeface="Times New Roman" panose="02020603050405020304" pitchFamily="18" charset="0"/>
                <a:ea typeface="SimSun" panose="02010600030101010101" pitchFamily="2" charset="-122"/>
              </a:rPr>
              <a:t>– they induce </a:t>
            </a:r>
            <a:r>
              <a:rPr lang="en-GB" dirty="0">
                <a:latin typeface="Times New Roman" panose="02020603050405020304" pitchFamily="18" charset="0"/>
                <a:ea typeface="SimSun" panose="02010600030101010101" pitchFamily="2" charset="-122"/>
              </a:rPr>
              <a:t>the longest clearance time in the current subnetwork </a:t>
            </a:r>
            <a:endParaRPr lang="en-GB" dirty="0" smtClean="0">
              <a:latin typeface="Times New Roman" panose="02020603050405020304" pitchFamily="18" charset="0"/>
              <a:ea typeface="SimSun" panose="02010600030101010101" pitchFamily="2" charset="-122"/>
            </a:endParaRPr>
          </a:p>
          <a:p>
            <a:pPr marL="285750" indent="-285750">
              <a:buFontTx/>
              <a:buChar char="-"/>
            </a:pPr>
            <a:endParaRPr lang="en-GB" dirty="0">
              <a:latin typeface="Times New Roman" panose="02020603050405020304" pitchFamily="18" charset="0"/>
              <a:ea typeface="SimSun" panose="02010600030101010101" pitchFamily="2" charset="-122"/>
            </a:endParaRPr>
          </a:p>
          <a:p>
            <a:pPr marL="285750" indent="-285750">
              <a:buFontTx/>
              <a:buChar char="-"/>
            </a:pPr>
            <a:r>
              <a:rPr lang="en-GB" dirty="0" smtClean="0">
                <a:latin typeface="Times New Roman" panose="02020603050405020304" pitchFamily="18" charset="0"/>
                <a:ea typeface="SimSun" panose="02010600030101010101" pitchFamily="2" charset="-122"/>
              </a:rPr>
              <a:t>Total  = </a:t>
            </a:r>
            <a:r>
              <a:rPr lang="en-GB" b="1" dirty="0" smtClean="0">
                <a:latin typeface="Times New Roman" panose="02020603050405020304" pitchFamily="18" charset="0"/>
                <a:ea typeface="SimSun" panose="02010600030101010101" pitchFamily="2" charset="-122"/>
              </a:rPr>
              <a:t>574</a:t>
            </a:r>
            <a:r>
              <a:rPr lang="en-GB" dirty="0" smtClean="0">
                <a:latin typeface="Times New Roman" panose="02020603050405020304" pitchFamily="18" charset="0"/>
                <a:ea typeface="SimSun" panose="02010600030101010101" pitchFamily="2" charset="-122"/>
              </a:rPr>
              <a:t> </a:t>
            </a:r>
            <a:r>
              <a:rPr lang="en-GB" dirty="0">
                <a:latin typeface="Times New Roman" panose="02020603050405020304" pitchFamily="18" charset="0"/>
                <a:ea typeface="SimSun" panose="02010600030101010101" pitchFamily="2" charset="-122"/>
              </a:rPr>
              <a:t>accident records </a:t>
            </a:r>
          </a:p>
          <a:p>
            <a:pPr marL="285750" indent="-285750">
              <a:buFontTx/>
              <a:buChar char="-"/>
            </a:pPr>
            <a:r>
              <a:rPr lang="en-GB" dirty="0" smtClean="0">
                <a:latin typeface="Times New Roman" panose="02020603050405020304" pitchFamily="18" charset="0"/>
                <a:ea typeface="SimSun" panose="02010600030101010101" pitchFamily="2" charset="-122"/>
              </a:rPr>
              <a:t>mean </a:t>
            </a:r>
            <a:r>
              <a:rPr lang="en-GB" dirty="0">
                <a:latin typeface="Times New Roman" panose="02020603050405020304" pitchFamily="18" charset="0"/>
                <a:ea typeface="SimSun" panose="02010600030101010101" pitchFamily="2" charset="-122"/>
              </a:rPr>
              <a:t>duration of </a:t>
            </a:r>
            <a:r>
              <a:rPr lang="en-GB" b="1" dirty="0">
                <a:latin typeface="Times New Roman" panose="02020603050405020304" pitchFamily="18" charset="0"/>
                <a:ea typeface="SimSun" panose="02010600030101010101" pitchFamily="2" charset="-122"/>
              </a:rPr>
              <a:t>44.59</a:t>
            </a:r>
            <a:r>
              <a:rPr lang="en-GB" dirty="0">
                <a:latin typeface="Times New Roman" panose="02020603050405020304" pitchFamily="18" charset="0"/>
                <a:ea typeface="SimSun" panose="02010600030101010101" pitchFamily="2" charset="-122"/>
              </a:rPr>
              <a:t> minutes, </a:t>
            </a:r>
            <a:r>
              <a:rPr lang="en-GB" dirty="0" smtClean="0">
                <a:latin typeface="Times New Roman" panose="02020603050405020304" pitchFamily="18" charset="0"/>
                <a:ea typeface="SimSun" panose="02010600030101010101" pitchFamily="2" charset="-122"/>
              </a:rPr>
              <a:t>a</a:t>
            </a:r>
          </a:p>
          <a:p>
            <a:pPr marL="285750" indent="-285750">
              <a:buFontTx/>
              <a:buChar char="-"/>
            </a:pPr>
            <a:r>
              <a:rPr lang="en-GB" dirty="0" smtClean="0">
                <a:latin typeface="Times New Roman" panose="02020603050405020304" pitchFamily="18" charset="0"/>
                <a:ea typeface="SimSun" panose="02010600030101010101" pitchFamily="2" charset="-122"/>
              </a:rPr>
              <a:t>maximum </a:t>
            </a:r>
            <a:r>
              <a:rPr lang="en-GB" dirty="0">
                <a:latin typeface="Times New Roman" panose="02020603050405020304" pitchFamily="18" charset="0"/>
                <a:ea typeface="SimSun" panose="02010600030101010101" pitchFamily="2" charset="-122"/>
              </a:rPr>
              <a:t>duration of 719 minutes. </a:t>
            </a:r>
            <a:endParaRPr lang="en-AU" dirty="0"/>
          </a:p>
        </p:txBody>
      </p:sp>
    </p:spTree>
    <p:extLst>
      <p:ext uri="{BB962C8B-B14F-4D97-AF65-F5344CB8AC3E}">
        <p14:creationId xmlns:p14="http://schemas.microsoft.com/office/powerpoint/2010/main" val="265617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10514012" cy="580292"/>
          </a:xfrm>
        </p:spPr>
        <p:txBody>
          <a:bodyPr>
            <a:normAutofit/>
          </a:bodyPr>
          <a:lstStyle/>
          <a:p>
            <a:r>
              <a:rPr lang="en-US" dirty="0" smtClean="0">
                <a:solidFill>
                  <a:schemeClr val="tx1"/>
                </a:solidFill>
              </a:rPr>
              <a:t>Victoria Road – Sydney, AU</a:t>
            </a:r>
            <a:endParaRPr lang="en-US" dirty="0"/>
          </a:p>
        </p:txBody>
      </p:sp>
      <p:sp>
        <p:nvSpPr>
          <p:cNvPr id="3" name="Content Placeholder 2"/>
          <p:cNvSpPr>
            <a:spLocks noGrp="1"/>
          </p:cNvSpPr>
          <p:nvPr>
            <p:ph idx="13"/>
          </p:nvPr>
        </p:nvSpPr>
        <p:spPr>
          <a:xfrm>
            <a:off x="741484" y="1206991"/>
            <a:ext cx="4621091" cy="575406"/>
          </a:xfrm>
        </p:spPr>
        <p:txBody>
          <a:bodyPr>
            <a:noAutofit/>
          </a:bodyPr>
          <a:lstStyle/>
          <a:p>
            <a:r>
              <a:rPr lang="en-US" b="1" dirty="0"/>
              <a:t>3. Data sources</a:t>
            </a:r>
          </a:p>
          <a:p>
            <a:endParaRPr lang="en-US" dirty="0"/>
          </a:p>
        </p:txBody>
      </p:sp>
      <p:sp>
        <p:nvSpPr>
          <p:cNvPr id="8" name="Rectangle 7"/>
          <p:cNvSpPr/>
          <p:nvPr/>
        </p:nvSpPr>
        <p:spPr>
          <a:xfrm>
            <a:off x="839788" y="1714480"/>
            <a:ext cx="6096000" cy="3970318"/>
          </a:xfrm>
          <a:prstGeom prst="rect">
            <a:avLst/>
          </a:prstGeom>
        </p:spPr>
        <p:txBody>
          <a:bodyPr>
            <a:spAutoFit/>
          </a:bodyPr>
          <a:lstStyle/>
          <a:p>
            <a:pPr marL="285750" indent="-285750">
              <a:buFontTx/>
              <a:buChar char="-"/>
            </a:pPr>
            <a:r>
              <a:rPr lang="en-GB" dirty="0" smtClean="0">
                <a:latin typeface="Times New Roman" panose="02020603050405020304" pitchFamily="18" charset="0"/>
                <a:ea typeface="SimSun" panose="02010600030101010101" pitchFamily="2" charset="-122"/>
              </a:rPr>
              <a:t>one </a:t>
            </a:r>
            <a:r>
              <a:rPr lang="en-GB" dirty="0">
                <a:latin typeface="Times New Roman" panose="02020603050405020304" pitchFamily="18" charset="0"/>
                <a:ea typeface="SimSun" panose="02010600030101010101" pitchFamily="2" charset="-122"/>
              </a:rPr>
              <a:t>year (2017) of traffic incidents reported by the Traffic Management Centre (TMC) in Sydney. </a:t>
            </a:r>
            <a:endParaRPr lang="en-GB" dirty="0" smtClean="0">
              <a:latin typeface="Times New Roman" panose="02020603050405020304" pitchFamily="18" charset="0"/>
              <a:ea typeface="SimSun" panose="02010600030101010101" pitchFamily="2" charset="-122"/>
            </a:endParaRPr>
          </a:p>
          <a:p>
            <a:pPr marL="285750" indent="-285750">
              <a:buFontTx/>
              <a:buChar char="-"/>
            </a:pPr>
            <a:r>
              <a:rPr lang="en-GB" dirty="0" smtClean="0">
                <a:latin typeface="Times New Roman" panose="02020603050405020304" pitchFamily="18" charset="0"/>
                <a:ea typeface="SimSun" panose="02010600030101010101" pitchFamily="2" charset="-122"/>
              </a:rPr>
              <a:t>contains </a:t>
            </a:r>
            <a:r>
              <a:rPr lang="en-GB" dirty="0">
                <a:latin typeface="Times New Roman" panose="02020603050405020304" pitchFamily="18" charset="0"/>
                <a:ea typeface="SimSun" panose="02010600030101010101" pitchFamily="2" charset="-122"/>
              </a:rPr>
              <a:t>5,134 records of various planned and unplanned </a:t>
            </a:r>
            <a:r>
              <a:rPr lang="en-GB" dirty="0" smtClean="0">
                <a:latin typeface="Times New Roman" panose="02020603050405020304" pitchFamily="18" charset="0"/>
                <a:ea typeface="SimSun" panose="02010600030101010101" pitchFamily="2" charset="-122"/>
              </a:rPr>
              <a:t>incidents:</a:t>
            </a:r>
          </a:p>
          <a:p>
            <a:pPr marL="742950" lvl="1" indent="-285750">
              <a:buFontTx/>
              <a:buChar char="-"/>
            </a:pPr>
            <a:r>
              <a:rPr lang="en-GB" dirty="0" smtClean="0">
                <a:latin typeface="Times New Roman" panose="02020603050405020304" pitchFamily="18" charset="0"/>
                <a:ea typeface="SimSun" panose="02010600030101010101" pitchFamily="2" charset="-122"/>
              </a:rPr>
              <a:t>hazards</a:t>
            </a:r>
            <a:r>
              <a:rPr lang="en-GB" dirty="0">
                <a:latin typeface="Times New Roman" panose="02020603050405020304" pitchFamily="18" charset="0"/>
                <a:ea typeface="SimSun" panose="02010600030101010101" pitchFamily="2" charset="-122"/>
              </a:rPr>
              <a:t>, </a:t>
            </a:r>
            <a:endParaRPr lang="en-GB" dirty="0" smtClean="0">
              <a:latin typeface="Times New Roman" panose="02020603050405020304" pitchFamily="18" charset="0"/>
              <a:ea typeface="SimSun" panose="02010600030101010101" pitchFamily="2" charset="-122"/>
            </a:endParaRPr>
          </a:p>
          <a:p>
            <a:pPr marL="742950" lvl="1" indent="-285750">
              <a:buFontTx/>
              <a:buChar char="-"/>
            </a:pPr>
            <a:r>
              <a:rPr lang="en-GB" dirty="0" smtClean="0">
                <a:latin typeface="Times New Roman" panose="02020603050405020304" pitchFamily="18" charset="0"/>
                <a:ea typeface="SimSun" panose="02010600030101010101" pitchFamily="2" charset="-122"/>
              </a:rPr>
              <a:t>road </a:t>
            </a:r>
            <a:r>
              <a:rPr lang="en-GB" dirty="0">
                <a:latin typeface="Times New Roman" panose="02020603050405020304" pitchFamily="18" charset="0"/>
                <a:ea typeface="SimSun" panose="02010600030101010101" pitchFamily="2" charset="-122"/>
              </a:rPr>
              <a:t>closures to </a:t>
            </a:r>
            <a:endParaRPr lang="en-GB" dirty="0" smtClean="0">
              <a:latin typeface="Times New Roman" panose="02020603050405020304" pitchFamily="18" charset="0"/>
              <a:ea typeface="SimSun" panose="02010600030101010101" pitchFamily="2" charset="-122"/>
            </a:endParaRPr>
          </a:p>
          <a:p>
            <a:pPr marL="742950" lvl="1" indent="-285750">
              <a:buFontTx/>
              <a:buChar char="-"/>
            </a:pPr>
            <a:r>
              <a:rPr lang="en-GB" dirty="0" smtClean="0">
                <a:latin typeface="Times New Roman" panose="02020603050405020304" pitchFamily="18" charset="0"/>
                <a:ea typeface="SimSun" panose="02010600030101010101" pitchFamily="2" charset="-122"/>
              </a:rPr>
              <a:t>accidents </a:t>
            </a:r>
            <a:r>
              <a:rPr lang="en-GB" dirty="0">
                <a:latin typeface="Times New Roman" panose="02020603050405020304" pitchFamily="18" charset="0"/>
                <a:ea typeface="SimSun" panose="02010600030101010101" pitchFamily="2" charset="-122"/>
              </a:rPr>
              <a:t>and </a:t>
            </a:r>
            <a:endParaRPr lang="en-GB" dirty="0" smtClean="0">
              <a:latin typeface="Times New Roman" panose="02020603050405020304" pitchFamily="18" charset="0"/>
              <a:ea typeface="SimSun" panose="02010600030101010101" pitchFamily="2" charset="-122"/>
            </a:endParaRPr>
          </a:p>
          <a:p>
            <a:pPr marL="742950" lvl="1" indent="-285750">
              <a:buFontTx/>
              <a:buChar char="-"/>
            </a:pPr>
            <a:r>
              <a:rPr lang="en-GB" dirty="0" smtClean="0">
                <a:latin typeface="Times New Roman" panose="02020603050405020304" pitchFamily="18" charset="0"/>
                <a:ea typeface="SimSun" panose="02010600030101010101" pitchFamily="2" charset="-122"/>
              </a:rPr>
              <a:t>maintenance </a:t>
            </a:r>
            <a:r>
              <a:rPr lang="en-GB" dirty="0">
                <a:latin typeface="Times New Roman" panose="02020603050405020304" pitchFamily="18" charset="0"/>
                <a:ea typeface="SimSun" panose="02010600030101010101" pitchFamily="2" charset="-122"/>
              </a:rPr>
              <a:t>work. </a:t>
            </a:r>
            <a:endParaRPr lang="en-GB" dirty="0" smtClean="0">
              <a:latin typeface="Times New Roman" panose="02020603050405020304" pitchFamily="18" charset="0"/>
              <a:ea typeface="SimSun" panose="02010600030101010101" pitchFamily="2" charset="-122"/>
            </a:endParaRPr>
          </a:p>
          <a:p>
            <a:pPr marL="285750" indent="-285750">
              <a:buFontTx/>
              <a:buChar char="-"/>
            </a:pPr>
            <a:r>
              <a:rPr lang="en-GB" dirty="0" smtClean="0">
                <a:latin typeface="Times New Roman" panose="02020603050405020304" pitchFamily="18" charset="0"/>
                <a:ea typeface="SimSun" panose="02010600030101010101" pitchFamily="2" charset="-122"/>
              </a:rPr>
              <a:t>we </a:t>
            </a:r>
            <a:r>
              <a:rPr lang="en-GB" dirty="0">
                <a:latin typeface="Times New Roman" panose="02020603050405020304" pitchFamily="18" charset="0"/>
                <a:ea typeface="SimSun" panose="02010600030101010101" pitchFamily="2" charset="-122"/>
              </a:rPr>
              <a:t>focus on incidents labelled as </a:t>
            </a:r>
            <a:r>
              <a:rPr lang="en-GB" dirty="0" smtClean="0">
                <a:latin typeface="Times New Roman" panose="02020603050405020304" pitchFamily="18" charset="0"/>
                <a:ea typeface="SimSun" panose="02010600030101010101" pitchFamily="2" charset="-122"/>
              </a:rPr>
              <a:t>“</a:t>
            </a:r>
            <a:r>
              <a:rPr lang="en-GB" b="1" dirty="0" smtClean="0">
                <a:latin typeface="Times New Roman" panose="02020603050405020304" pitchFamily="18" charset="0"/>
                <a:ea typeface="SimSun" panose="02010600030101010101" pitchFamily="2" charset="-122"/>
              </a:rPr>
              <a:t>Accidents</a:t>
            </a:r>
            <a:r>
              <a:rPr lang="en-GB" dirty="0" smtClean="0">
                <a:latin typeface="Times New Roman" panose="02020603050405020304" pitchFamily="18" charset="0"/>
                <a:ea typeface="Times New Roman" panose="02020603050405020304" pitchFamily="18" charset="0"/>
              </a:rPr>
              <a:t>” </a:t>
            </a:r>
            <a:r>
              <a:rPr lang="en-GB" dirty="0" smtClean="0">
                <a:latin typeface="Times New Roman" panose="02020603050405020304" pitchFamily="18" charset="0"/>
                <a:ea typeface="SimSun" panose="02010600030101010101" pitchFamily="2" charset="-122"/>
              </a:rPr>
              <a:t>– they induce </a:t>
            </a:r>
            <a:r>
              <a:rPr lang="en-GB" dirty="0">
                <a:latin typeface="Times New Roman" panose="02020603050405020304" pitchFamily="18" charset="0"/>
                <a:ea typeface="SimSun" panose="02010600030101010101" pitchFamily="2" charset="-122"/>
              </a:rPr>
              <a:t>the longest clearance time in the current subnetwork </a:t>
            </a:r>
            <a:endParaRPr lang="en-GB" dirty="0" smtClean="0">
              <a:latin typeface="Times New Roman" panose="02020603050405020304" pitchFamily="18" charset="0"/>
              <a:ea typeface="SimSun" panose="02010600030101010101" pitchFamily="2" charset="-122"/>
            </a:endParaRPr>
          </a:p>
          <a:p>
            <a:pPr marL="285750" indent="-285750">
              <a:buFontTx/>
              <a:buChar char="-"/>
            </a:pPr>
            <a:endParaRPr lang="en-GB" dirty="0">
              <a:latin typeface="Times New Roman" panose="02020603050405020304" pitchFamily="18" charset="0"/>
              <a:ea typeface="SimSun" panose="02010600030101010101" pitchFamily="2" charset="-122"/>
            </a:endParaRPr>
          </a:p>
          <a:p>
            <a:pPr marL="285750" indent="-285750">
              <a:buFontTx/>
              <a:buChar char="-"/>
            </a:pPr>
            <a:r>
              <a:rPr lang="en-GB" dirty="0" smtClean="0">
                <a:latin typeface="Times New Roman" panose="02020603050405020304" pitchFamily="18" charset="0"/>
                <a:ea typeface="SimSun" panose="02010600030101010101" pitchFamily="2" charset="-122"/>
              </a:rPr>
              <a:t>Total  = </a:t>
            </a:r>
            <a:r>
              <a:rPr lang="en-GB" b="1" dirty="0" smtClean="0">
                <a:latin typeface="Times New Roman" panose="02020603050405020304" pitchFamily="18" charset="0"/>
                <a:ea typeface="SimSun" panose="02010600030101010101" pitchFamily="2" charset="-122"/>
              </a:rPr>
              <a:t>574</a:t>
            </a:r>
            <a:r>
              <a:rPr lang="en-GB" dirty="0" smtClean="0">
                <a:latin typeface="Times New Roman" panose="02020603050405020304" pitchFamily="18" charset="0"/>
                <a:ea typeface="SimSun" panose="02010600030101010101" pitchFamily="2" charset="-122"/>
              </a:rPr>
              <a:t> </a:t>
            </a:r>
            <a:r>
              <a:rPr lang="en-GB" dirty="0">
                <a:latin typeface="Times New Roman" panose="02020603050405020304" pitchFamily="18" charset="0"/>
                <a:ea typeface="SimSun" panose="02010600030101010101" pitchFamily="2" charset="-122"/>
              </a:rPr>
              <a:t>accident records </a:t>
            </a:r>
          </a:p>
          <a:p>
            <a:pPr marL="285750" indent="-285750">
              <a:buFontTx/>
              <a:buChar char="-"/>
            </a:pPr>
            <a:r>
              <a:rPr lang="en-GB" dirty="0" smtClean="0">
                <a:latin typeface="Times New Roman" panose="02020603050405020304" pitchFamily="18" charset="0"/>
                <a:ea typeface="SimSun" panose="02010600030101010101" pitchFamily="2" charset="-122"/>
              </a:rPr>
              <a:t>mean </a:t>
            </a:r>
            <a:r>
              <a:rPr lang="en-GB" dirty="0">
                <a:latin typeface="Times New Roman" panose="02020603050405020304" pitchFamily="18" charset="0"/>
                <a:ea typeface="SimSun" panose="02010600030101010101" pitchFamily="2" charset="-122"/>
              </a:rPr>
              <a:t>duration of </a:t>
            </a:r>
            <a:r>
              <a:rPr lang="en-GB" b="1" dirty="0">
                <a:latin typeface="Times New Roman" panose="02020603050405020304" pitchFamily="18" charset="0"/>
                <a:ea typeface="SimSun" panose="02010600030101010101" pitchFamily="2" charset="-122"/>
              </a:rPr>
              <a:t>44.59</a:t>
            </a:r>
            <a:r>
              <a:rPr lang="en-GB" dirty="0">
                <a:latin typeface="Times New Roman" panose="02020603050405020304" pitchFamily="18" charset="0"/>
                <a:ea typeface="SimSun" panose="02010600030101010101" pitchFamily="2" charset="-122"/>
              </a:rPr>
              <a:t> minutes, </a:t>
            </a:r>
            <a:r>
              <a:rPr lang="en-GB" dirty="0" smtClean="0">
                <a:latin typeface="Times New Roman" panose="02020603050405020304" pitchFamily="18" charset="0"/>
                <a:ea typeface="SimSun" panose="02010600030101010101" pitchFamily="2" charset="-122"/>
              </a:rPr>
              <a:t>a</a:t>
            </a:r>
          </a:p>
          <a:p>
            <a:pPr marL="285750" indent="-285750">
              <a:buFontTx/>
              <a:buChar char="-"/>
            </a:pPr>
            <a:r>
              <a:rPr lang="en-GB" dirty="0" smtClean="0">
                <a:latin typeface="Times New Roman" panose="02020603050405020304" pitchFamily="18" charset="0"/>
                <a:ea typeface="SimSun" panose="02010600030101010101" pitchFamily="2" charset="-122"/>
              </a:rPr>
              <a:t>maximum </a:t>
            </a:r>
            <a:r>
              <a:rPr lang="en-GB" dirty="0">
                <a:latin typeface="Times New Roman" panose="02020603050405020304" pitchFamily="18" charset="0"/>
                <a:ea typeface="SimSun" panose="02010600030101010101" pitchFamily="2" charset="-122"/>
              </a:rPr>
              <a:t>duration of </a:t>
            </a:r>
            <a:r>
              <a:rPr lang="en-GB" b="1" dirty="0">
                <a:latin typeface="Times New Roman" panose="02020603050405020304" pitchFamily="18" charset="0"/>
                <a:ea typeface="SimSun" panose="02010600030101010101" pitchFamily="2" charset="-122"/>
              </a:rPr>
              <a:t>719</a:t>
            </a:r>
            <a:r>
              <a:rPr lang="en-GB" dirty="0">
                <a:latin typeface="Times New Roman" panose="02020603050405020304" pitchFamily="18" charset="0"/>
                <a:ea typeface="SimSun" panose="02010600030101010101" pitchFamily="2" charset="-122"/>
              </a:rPr>
              <a:t> </a:t>
            </a:r>
            <a:r>
              <a:rPr lang="en-GB" dirty="0" smtClean="0">
                <a:latin typeface="Times New Roman" panose="02020603050405020304" pitchFamily="18" charset="0"/>
                <a:ea typeface="SimSun" panose="02010600030101010101" pitchFamily="2" charset="-122"/>
              </a:rPr>
              <a:t>minutes (12h). </a:t>
            </a:r>
            <a:endParaRPr lang="en-AU" dirty="0"/>
          </a:p>
        </p:txBody>
      </p:sp>
      <p:pic>
        <p:nvPicPr>
          <p:cNvPr id="4" name="Picture 3"/>
          <p:cNvPicPr>
            <a:picLocks noChangeAspect="1"/>
          </p:cNvPicPr>
          <p:nvPr/>
        </p:nvPicPr>
        <p:blipFill>
          <a:blip r:embed="rId3"/>
          <a:stretch>
            <a:fillRect/>
          </a:stretch>
        </p:blipFill>
        <p:spPr>
          <a:xfrm>
            <a:off x="6753225" y="0"/>
            <a:ext cx="5438775" cy="6858000"/>
          </a:xfrm>
          <a:prstGeom prst="rect">
            <a:avLst/>
          </a:prstGeom>
        </p:spPr>
      </p:pic>
    </p:spTree>
    <p:extLst>
      <p:ext uri="{BB962C8B-B14F-4D97-AF65-F5344CB8AC3E}">
        <p14:creationId xmlns:p14="http://schemas.microsoft.com/office/powerpoint/2010/main" val="422066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10514012" cy="580292"/>
          </a:xfrm>
        </p:spPr>
        <p:txBody>
          <a:bodyPr>
            <a:normAutofit/>
          </a:bodyPr>
          <a:lstStyle/>
          <a:p>
            <a:r>
              <a:rPr lang="en-US" dirty="0" smtClean="0">
                <a:solidFill>
                  <a:schemeClr val="tx1"/>
                </a:solidFill>
              </a:rPr>
              <a:t>Victoria Road – Sydney, AU</a:t>
            </a:r>
            <a:endParaRPr lang="en-US" dirty="0"/>
          </a:p>
        </p:txBody>
      </p:sp>
      <p:sp>
        <p:nvSpPr>
          <p:cNvPr id="3" name="Content Placeholder 2"/>
          <p:cNvSpPr>
            <a:spLocks noGrp="1"/>
          </p:cNvSpPr>
          <p:nvPr>
            <p:ph idx="13"/>
          </p:nvPr>
        </p:nvSpPr>
        <p:spPr>
          <a:xfrm>
            <a:off x="741484" y="1206991"/>
            <a:ext cx="4621091" cy="575406"/>
          </a:xfrm>
        </p:spPr>
        <p:txBody>
          <a:bodyPr>
            <a:noAutofit/>
          </a:bodyPr>
          <a:lstStyle/>
          <a:p>
            <a:r>
              <a:rPr lang="en-US" b="1" dirty="0" smtClean="0"/>
              <a:t>3.1 </a:t>
            </a:r>
            <a:r>
              <a:rPr lang="en-US" b="1" dirty="0"/>
              <a:t>Data sources</a:t>
            </a:r>
          </a:p>
          <a:p>
            <a:endParaRPr lang="en-US" dirty="0"/>
          </a:p>
        </p:txBody>
      </p:sp>
      <p:sp>
        <p:nvSpPr>
          <p:cNvPr id="8" name="Rectangle 7"/>
          <p:cNvSpPr/>
          <p:nvPr/>
        </p:nvSpPr>
        <p:spPr>
          <a:xfrm>
            <a:off x="839788" y="1714480"/>
            <a:ext cx="6094412" cy="3139321"/>
          </a:xfrm>
          <a:prstGeom prst="rect">
            <a:avLst/>
          </a:prstGeom>
        </p:spPr>
        <p:txBody>
          <a:bodyPr wrap="square">
            <a:spAutoFit/>
          </a:bodyPr>
          <a:lstStyle/>
          <a:p>
            <a:pPr marL="285750" indent="-285750">
              <a:buFontTx/>
              <a:buChar char="-"/>
            </a:pPr>
            <a:r>
              <a:rPr lang="en-GB" dirty="0"/>
              <a:t>majority of accidents are cleared off in less than 30 min (291 out of 574</a:t>
            </a:r>
            <a:r>
              <a:rPr lang="en-GB" dirty="0" smtClean="0"/>
              <a:t>)</a:t>
            </a:r>
          </a:p>
          <a:p>
            <a:pPr marL="285750" indent="-285750">
              <a:buFontTx/>
              <a:buChar char="-"/>
            </a:pPr>
            <a:endParaRPr lang="en-GB" dirty="0" smtClean="0"/>
          </a:p>
          <a:p>
            <a:pPr marL="285750" indent="-285750">
              <a:buFontTx/>
              <a:buChar char="-"/>
            </a:pPr>
            <a:r>
              <a:rPr lang="en-GB" dirty="0"/>
              <a:t>incident duration is long-tail distributed, with the longest 10% of the incidents (57 out of 574) spanning between 100 and 719 </a:t>
            </a:r>
            <a:r>
              <a:rPr lang="en-GB" dirty="0" smtClean="0"/>
              <a:t>minutes</a:t>
            </a:r>
          </a:p>
          <a:p>
            <a:pPr marL="285750" indent="-285750">
              <a:buFontTx/>
              <a:buChar char="-"/>
            </a:pPr>
            <a:endParaRPr lang="en-GB" dirty="0" smtClean="0"/>
          </a:p>
          <a:p>
            <a:pPr marL="285750" indent="-285750">
              <a:buFontTx/>
              <a:buChar char="-"/>
            </a:pPr>
            <a:r>
              <a:rPr lang="en-GB" dirty="0" smtClean="0"/>
              <a:t>ECCDF - incident </a:t>
            </a:r>
            <a:r>
              <a:rPr lang="en-GB" dirty="0"/>
              <a:t>duration presents two different regimes given by different slopes to the right and left of a threshold T (identified to be revolving around 45minutes)</a:t>
            </a:r>
            <a:endParaRPr lang="en-AU" dirty="0"/>
          </a:p>
        </p:txBody>
      </p:sp>
      <p:pic>
        <p:nvPicPr>
          <p:cNvPr id="6" name="picture"/>
          <p:cNvPicPr/>
          <p:nvPr/>
        </p:nvPicPr>
        <p:blipFill>
          <a:blip r:embed="rId3">
            <a:extLst>
              <a:ext uri="{28A0092B-C50C-407E-A947-70E740481C1C}">
                <a14:useLocalDpi xmlns:a14="http://schemas.microsoft.com/office/drawing/2010/main" val="0"/>
              </a:ext>
            </a:extLst>
          </a:blip>
          <a:stretch>
            <a:fillRect/>
          </a:stretch>
        </p:blipFill>
        <p:spPr>
          <a:xfrm>
            <a:off x="7715249" y="84608"/>
            <a:ext cx="3362325" cy="2775432"/>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715250" y="2860040"/>
            <a:ext cx="3362324" cy="2588260"/>
          </a:xfrm>
          <a:prstGeom prst="rect">
            <a:avLst/>
          </a:prstGeom>
        </p:spPr>
      </p:pic>
      <p:sp>
        <p:nvSpPr>
          <p:cNvPr id="5" name="Rectangle 4"/>
          <p:cNvSpPr/>
          <p:nvPr/>
        </p:nvSpPr>
        <p:spPr>
          <a:xfrm>
            <a:off x="7772400" y="5465771"/>
            <a:ext cx="3581400" cy="707886"/>
          </a:xfrm>
          <a:prstGeom prst="rect">
            <a:avLst/>
          </a:prstGeom>
        </p:spPr>
        <p:txBody>
          <a:bodyPr wrap="square">
            <a:spAutoFit/>
          </a:bodyPr>
          <a:lstStyle/>
          <a:p>
            <a:pPr algn="just">
              <a:spcAft>
                <a:spcPts val="0"/>
              </a:spcAft>
            </a:pPr>
            <a:r>
              <a:rPr lang="en-GB" sz="1000" i="1" dirty="0">
                <a:latin typeface="Times New Roman" panose="02020603050405020304" pitchFamily="18" charset="0"/>
                <a:ea typeface="SimSun" panose="02010600030101010101" pitchFamily="2" charset="-122"/>
              </a:rPr>
              <a:t>Fig </a:t>
            </a:r>
            <a:r>
              <a:rPr lang="en-GB" sz="1000" i="1" dirty="0" smtClean="0">
                <a:latin typeface="Times New Roman" panose="02020603050405020304" pitchFamily="18" charset="0"/>
                <a:ea typeface="SimSun" panose="02010600030101010101" pitchFamily="2" charset="-122"/>
              </a:rPr>
              <a:t>2</a:t>
            </a:r>
          </a:p>
          <a:p>
            <a:pPr algn="just">
              <a:spcAft>
                <a:spcPts val="0"/>
              </a:spcAft>
            </a:pPr>
            <a:r>
              <a:rPr lang="en-GB" sz="1000" i="1" dirty="0" smtClean="0">
                <a:latin typeface="Times New Roman" panose="02020603050405020304" pitchFamily="18" charset="0"/>
                <a:ea typeface="SimSun" panose="02010600030101010101" pitchFamily="2" charset="-122"/>
              </a:rPr>
              <a:t>a</a:t>
            </a:r>
            <a:r>
              <a:rPr lang="en-GB" sz="1000" i="1" dirty="0">
                <a:latin typeface="Times New Roman" panose="02020603050405020304" pitchFamily="18" charset="0"/>
                <a:ea typeface="SimSun" panose="02010600030101010101" pitchFamily="2" charset="-122"/>
              </a:rPr>
              <a:t>) Accident duration distribution and </a:t>
            </a:r>
            <a:endParaRPr lang="en-GB" sz="1000" i="1" dirty="0" smtClean="0">
              <a:latin typeface="Times New Roman" panose="02020603050405020304" pitchFamily="18" charset="0"/>
              <a:ea typeface="SimSun" panose="02010600030101010101" pitchFamily="2" charset="-122"/>
            </a:endParaRPr>
          </a:p>
          <a:p>
            <a:pPr algn="just">
              <a:spcAft>
                <a:spcPts val="0"/>
              </a:spcAft>
            </a:pPr>
            <a:r>
              <a:rPr lang="en-GB" sz="1000" i="1" dirty="0" smtClean="0">
                <a:latin typeface="Times New Roman" panose="02020603050405020304" pitchFamily="18" charset="0"/>
                <a:ea typeface="SimSun" panose="02010600030101010101" pitchFamily="2" charset="-122"/>
              </a:rPr>
              <a:t>b</a:t>
            </a:r>
            <a:r>
              <a:rPr lang="en-GB" sz="1000" i="1" dirty="0">
                <a:latin typeface="Times New Roman" panose="02020603050405020304" pitchFamily="18" charset="0"/>
                <a:ea typeface="SimSun" panose="02010600030101010101" pitchFamily="2" charset="-122"/>
              </a:rPr>
              <a:t>) Empirical Cumulative Distribution Function of the accident duration.</a:t>
            </a:r>
            <a:endParaRPr lang="en-AU" sz="10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3959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10514012" cy="580292"/>
          </a:xfrm>
        </p:spPr>
        <p:txBody>
          <a:bodyPr>
            <a:normAutofit/>
          </a:bodyPr>
          <a:lstStyle/>
          <a:p>
            <a:r>
              <a:rPr lang="en-US" dirty="0" smtClean="0">
                <a:solidFill>
                  <a:schemeClr val="tx1"/>
                </a:solidFill>
              </a:rPr>
              <a:t>Victoria Road – Sydney, AU</a:t>
            </a:r>
            <a:endParaRPr lang="en-US" dirty="0"/>
          </a:p>
        </p:txBody>
      </p:sp>
      <p:sp>
        <p:nvSpPr>
          <p:cNvPr id="3" name="Content Placeholder 2"/>
          <p:cNvSpPr>
            <a:spLocks noGrp="1"/>
          </p:cNvSpPr>
          <p:nvPr>
            <p:ph idx="13"/>
          </p:nvPr>
        </p:nvSpPr>
        <p:spPr>
          <a:xfrm>
            <a:off x="741484" y="1206991"/>
            <a:ext cx="5916491" cy="575406"/>
          </a:xfrm>
        </p:spPr>
        <p:txBody>
          <a:bodyPr>
            <a:noAutofit/>
          </a:bodyPr>
          <a:lstStyle/>
          <a:p>
            <a:r>
              <a:rPr lang="en-US" b="1" dirty="0" smtClean="0"/>
              <a:t>3.2 Adding in traffic flow features</a:t>
            </a:r>
          </a:p>
          <a:p>
            <a:endParaRPr lang="en-US" dirty="0"/>
          </a:p>
        </p:txBody>
      </p:sp>
      <p:sp>
        <p:nvSpPr>
          <p:cNvPr id="8" name="Rectangle 7"/>
          <p:cNvSpPr/>
          <p:nvPr/>
        </p:nvSpPr>
        <p:spPr>
          <a:xfrm>
            <a:off x="839787" y="1714480"/>
            <a:ext cx="6523037" cy="3970318"/>
          </a:xfrm>
          <a:prstGeom prst="rect">
            <a:avLst/>
          </a:prstGeom>
        </p:spPr>
        <p:txBody>
          <a:bodyPr wrap="square">
            <a:spAutoFit/>
          </a:bodyPr>
          <a:lstStyle/>
          <a:p>
            <a:pPr marL="285750" indent="-285750">
              <a:buFontTx/>
              <a:buChar char="-"/>
            </a:pPr>
            <a:r>
              <a:rPr lang="en-GB" dirty="0" smtClean="0"/>
              <a:t>SCATS traffic counts available for the whole 2017 on all road sections in the Victoria Subnetwork area – 15’ frequency.</a:t>
            </a:r>
          </a:p>
          <a:p>
            <a:pPr marL="285750" indent="-285750">
              <a:buFontTx/>
              <a:buChar char="-"/>
            </a:pPr>
            <a:r>
              <a:rPr lang="en-GB" dirty="0"/>
              <a:t>The data from each detector is summed according to their installation location to generate the flow data for the corresponding road section</a:t>
            </a:r>
            <a:r>
              <a:rPr lang="en-GB" dirty="0" smtClean="0"/>
              <a:t>.</a:t>
            </a:r>
          </a:p>
          <a:p>
            <a:pPr marL="285750" indent="-285750">
              <a:buFontTx/>
              <a:buChar char="-"/>
            </a:pPr>
            <a:r>
              <a:rPr lang="en-GB" dirty="0" smtClean="0">
                <a:solidFill>
                  <a:srgbClr val="FF0000"/>
                </a:solidFill>
              </a:rPr>
              <a:t>not </a:t>
            </a:r>
            <a:r>
              <a:rPr lang="en-GB" dirty="0">
                <a:solidFill>
                  <a:srgbClr val="FF0000"/>
                </a:solidFill>
              </a:rPr>
              <a:t>all sections are equipped with SCATS detectors. </a:t>
            </a:r>
            <a:r>
              <a:rPr lang="en-GB" dirty="0"/>
              <a:t>There are 2,672 road sections in the model, 85 signalized intersections with the adaptive SCATS control system running, and a total of 4,256 SCATS </a:t>
            </a:r>
            <a:r>
              <a:rPr lang="en-GB" dirty="0" smtClean="0"/>
              <a:t>detectors.</a:t>
            </a:r>
          </a:p>
          <a:p>
            <a:pPr marL="285750" indent="-285750">
              <a:buFontTx/>
              <a:buChar char="-"/>
            </a:pPr>
            <a:r>
              <a:rPr lang="en-GB" dirty="0">
                <a:solidFill>
                  <a:srgbClr val="FF0000"/>
                </a:solidFill>
              </a:rPr>
              <a:t>some incidents are reported in locations with no traffic flow information</a:t>
            </a:r>
          </a:p>
          <a:p>
            <a:pPr marL="285750" indent="-285750">
              <a:buFontTx/>
              <a:buChar char="-"/>
            </a:pPr>
            <a:endParaRPr lang="en-GB" dirty="0" smtClean="0"/>
          </a:p>
          <a:p>
            <a:pPr marL="285750" indent="-285750">
              <a:buFontTx/>
              <a:buChar char="-"/>
            </a:pPr>
            <a:endParaRPr lang="en-AU" dirty="0"/>
          </a:p>
        </p:txBody>
      </p:sp>
      <p:pic>
        <p:nvPicPr>
          <p:cNvPr id="4" name="Picture 3"/>
          <p:cNvPicPr>
            <a:picLocks noChangeAspect="1"/>
          </p:cNvPicPr>
          <p:nvPr/>
        </p:nvPicPr>
        <p:blipFill>
          <a:blip r:embed="rId3"/>
          <a:stretch>
            <a:fillRect/>
          </a:stretch>
        </p:blipFill>
        <p:spPr>
          <a:xfrm>
            <a:off x="7219950" y="1328736"/>
            <a:ext cx="4886325" cy="3895725"/>
          </a:xfrm>
          <a:prstGeom prst="rect">
            <a:avLst/>
          </a:prstGeom>
        </p:spPr>
      </p:pic>
    </p:spTree>
    <p:extLst>
      <p:ext uri="{BB962C8B-B14F-4D97-AF65-F5344CB8AC3E}">
        <p14:creationId xmlns:p14="http://schemas.microsoft.com/office/powerpoint/2010/main" val="33797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10514012" cy="580292"/>
          </a:xfrm>
        </p:spPr>
        <p:txBody>
          <a:bodyPr>
            <a:normAutofit/>
          </a:bodyPr>
          <a:lstStyle/>
          <a:p>
            <a:r>
              <a:rPr lang="en-US" dirty="0" smtClean="0">
                <a:solidFill>
                  <a:schemeClr val="tx1"/>
                </a:solidFill>
              </a:rPr>
              <a:t>Victoria Road – Sydney, AU</a:t>
            </a:r>
            <a:endParaRPr lang="en-US" dirty="0"/>
          </a:p>
        </p:txBody>
      </p:sp>
      <p:sp>
        <p:nvSpPr>
          <p:cNvPr id="3" name="Content Placeholder 2"/>
          <p:cNvSpPr>
            <a:spLocks noGrp="1"/>
          </p:cNvSpPr>
          <p:nvPr>
            <p:ph idx="13"/>
          </p:nvPr>
        </p:nvSpPr>
        <p:spPr>
          <a:xfrm>
            <a:off x="741484" y="1206991"/>
            <a:ext cx="5916491" cy="575406"/>
          </a:xfrm>
        </p:spPr>
        <p:txBody>
          <a:bodyPr>
            <a:noAutofit/>
          </a:bodyPr>
          <a:lstStyle/>
          <a:p>
            <a:r>
              <a:rPr lang="en-US" b="1" dirty="0" smtClean="0"/>
              <a:t>3.2 Adding in traffic flow features</a:t>
            </a:r>
          </a:p>
          <a:p>
            <a:endParaRPr lang="en-US" dirty="0"/>
          </a:p>
        </p:txBody>
      </p:sp>
      <p:sp>
        <p:nvSpPr>
          <p:cNvPr id="8" name="Rectangle 7"/>
          <p:cNvSpPr/>
          <p:nvPr/>
        </p:nvSpPr>
        <p:spPr>
          <a:xfrm>
            <a:off x="839787" y="1714480"/>
            <a:ext cx="6523037" cy="1477328"/>
          </a:xfrm>
          <a:prstGeom prst="rect">
            <a:avLst/>
          </a:prstGeom>
        </p:spPr>
        <p:txBody>
          <a:bodyPr wrap="square">
            <a:spAutoFit/>
          </a:bodyPr>
          <a:lstStyle/>
          <a:p>
            <a:pPr marL="285750" indent="-285750">
              <a:buFontTx/>
              <a:buChar char="-"/>
            </a:pPr>
            <a:r>
              <a:rPr lang="en-GB" dirty="0"/>
              <a:t>The data from each detector is summed according to their installation location to generate the flow data for the corresponding road section.</a:t>
            </a:r>
          </a:p>
          <a:p>
            <a:pPr marL="285750" indent="-285750">
              <a:buFontTx/>
              <a:buChar char="-"/>
            </a:pPr>
            <a:endParaRPr lang="en-GB" dirty="0" smtClean="0"/>
          </a:p>
          <a:p>
            <a:pPr marL="285750" indent="-285750">
              <a:buFontTx/>
              <a:buChar char="-"/>
            </a:pPr>
            <a:endParaRPr lang="en-AU" dirty="0"/>
          </a:p>
        </p:txBody>
      </p:sp>
      <p:pic>
        <p:nvPicPr>
          <p:cNvPr id="5" name="Picture 4"/>
          <p:cNvPicPr>
            <a:picLocks noChangeAspect="1"/>
          </p:cNvPicPr>
          <p:nvPr/>
        </p:nvPicPr>
        <p:blipFill>
          <a:blip r:embed="rId3"/>
          <a:stretch>
            <a:fillRect/>
          </a:stretch>
        </p:blipFill>
        <p:spPr>
          <a:xfrm>
            <a:off x="839788" y="2581275"/>
            <a:ext cx="10172700" cy="4137006"/>
          </a:xfrm>
          <a:prstGeom prst="rect">
            <a:avLst/>
          </a:prstGeom>
        </p:spPr>
      </p:pic>
    </p:spTree>
    <p:extLst>
      <p:ext uri="{BB962C8B-B14F-4D97-AF65-F5344CB8AC3E}">
        <p14:creationId xmlns:p14="http://schemas.microsoft.com/office/powerpoint/2010/main" val="3983751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82C96E9247B24FB4A5DE48ABC89006" ma:contentTypeVersion="" ma:contentTypeDescription="Create a new document." ma:contentTypeScope="" ma:versionID="dda3f0f28ab4e6797334b611fe235c09">
  <xsd:schema xmlns:xsd="http://www.w3.org/2001/XMLSchema" xmlns:xs="http://www.w3.org/2001/XMLSchema" xmlns:p="http://schemas.microsoft.com/office/2006/metadata/properties" xmlns:ns2="4407debd-0d93-4023-8fdf-ae07c9dcceda" xmlns:ns3="33cc2fe6-d691-4e39-a8a4-3bb83de63507" targetNamespace="http://schemas.microsoft.com/office/2006/metadata/properties" ma:root="true" ma:fieldsID="e7d69f9f7d810dd40bb8fdedc44d93e9" ns2:_="" ns3:_="">
    <xsd:import namespace="4407debd-0d93-4023-8fdf-ae07c9dcceda"/>
    <xsd:import namespace="33cc2fe6-d691-4e39-a8a4-3bb83de635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07debd-0d93-4023-8fdf-ae07c9dcce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cc2fe6-d691-4e39-a8a4-3bb83de6350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2FEA2E-4455-4DD5-918F-3B6FC2FC2DA7}">
  <ds:schemaRefs>
    <ds:schemaRef ds:uri="http://schemas.microsoft.com/sharepoint/v3/contenttype/forms"/>
  </ds:schemaRefs>
</ds:datastoreItem>
</file>

<file path=customXml/itemProps2.xml><?xml version="1.0" encoding="utf-8"?>
<ds:datastoreItem xmlns:ds="http://schemas.openxmlformats.org/officeDocument/2006/customXml" ds:itemID="{70E8E0B0-E850-430B-BC94-1DF98E2AC2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07debd-0d93-4023-8fdf-ae07c9dcceda"/>
    <ds:schemaRef ds:uri="33cc2fe6-d691-4e39-a8a4-3bb83de635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179B64-DEA3-43D0-B337-6D11E6697E9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33cc2fe6-d691-4e39-a8a4-3bb83de63507"/>
    <ds:schemaRef ds:uri="4407debd-0d93-4023-8fdf-ae07c9dcced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5949</TotalTime>
  <Words>2138</Words>
  <Application>Microsoft Office PowerPoint</Application>
  <PresentationFormat>Widescreen</PresentationFormat>
  <Paragraphs>321</Paragraphs>
  <Slides>26</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SimSun</vt:lpstr>
      <vt:lpstr>Arial</vt:lpstr>
      <vt:lpstr>Calibri</vt:lpstr>
      <vt:lpstr>Cambria Math</vt:lpstr>
      <vt:lpstr>Fira Sans</vt:lpstr>
      <vt:lpstr>Helvetica</vt:lpstr>
      <vt:lpstr>黑体</vt:lpstr>
      <vt:lpstr>Times New Roman</vt:lpstr>
      <vt:lpstr>verdana</vt:lpstr>
      <vt:lpstr>Wingdings</vt:lpstr>
      <vt:lpstr>Office Theme</vt:lpstr>
      <vt:lpstr>Arterial incident duration prediction using a bi-level framework of extreme gradient-tree boosting</vt:lpstr>
      <vt:lpstr>Summary</vt:lpstr>
      <vt:lpstr>Introduction</vt:lpstr>
      <vt:lpstr>Challenges</vt:lpstr>
      <vt:lpstr>Victoria Road Incident Duration Prediction – Sydney, AU</vt:lpstr>
      <vt:lpstr>Victoria Road – Sydney, AU</vt:lpstr>
      <vt:lpstr>Victoria Road – Sydney, AU</vt:lpstr>
      <vt:lpstr>Victoria Road – Sydney, AU</vt:lpstr>
      <vt:lpstr>Victoria Road – Sydney, AU</vt:lpstr>
      <vt:lpstr>Victoria Road – Sydney, AU</vt:lpstr>
      <vt:lpstr>Victoria Road – Sydney, AU</vt:lpstr>
      <vt:lpstr>Summary</vt:lpstr>
      <vt:lpstr>4. METHODOLOGY</vt:lpstr>
      <vt:lpstr>4.1 Incident duration classification</vt:lpstr>
      <vt:lpstr>4.1 Incident duration classification</vt:lpstr>
      <vt:lpstr>4.1 Incident duration classification</vt:lpstr>
      <vt:lpstr>4.1 Incident duration regression</vt:lpstr>
      <vt:lpstr>4.1 Incident duration regression</vt:lpstr>
      <vt:lpstr>4.1 Feature Importance classification</vt:lpstr>
      <vt:lpstr>Results</vt:lpstr>
      <vt:lpstr>Results</vt:lpstr>
      <vt:lpstr>Results</vt:lpstr>
      <vt:lpstr>Results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Felicity Lupo (MCI Brisbane)</dc:creator>
  <cp:lastModifiedBy>Simona Mihaita</cp:lastModifiedBy>
  <cp:revision>110</cp:revision>
  <dcterms:created xsi:type="dcterms:W3CDTF">2017-07-25T22:10:56Z</dcterms:created>
  <dcterms:modified xsi:type="dcterms:W3CDTF">2019-10-22T02:27:04Z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0x0101009A82C96E9247B24FB4A5DE48ABC89006</vt:lpwstr>
  </property>
</Properties>
</file>