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766" r:id="rId5"/>
    <p:sldId id="797" r:id="rId6"/>
    <p:sldId id="798" r:id="rId7"/>
    <p:sldId id="799" r:id="rId8"/>
    <p:sldId id="800" r:id="rId9"/>
    <p:sldId id="801" r:id="rId10"/>
    <p:sldId id="802" r:id="rId11"/>
    <p:sldId id="803" r:id="rId12"/>
    <p:sldId id="796" r:id="rId13"/>
    <p:sldId id="804" r:id="rId14"/>
    <p:sldId id="805" r:id="rId15"/>
    <p:sldId id="806" r:id="rId16"/>
    <p:sldId id="807" r:id="rId17"/>
    <p:sldId id="808" r:id="rId18"/>
    <p:sldId id="75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799">
          <p15:clr>
            <a:srgbClr val="A4A3A4"/>
          </p15:clr>
        </p15:guide>
        <p15:guide id="3" pos="2880">
          <p15:clr>
            <a:srgbClr val="A4A3A4"/>
          </p15:clr>
        </p15:guide>
        <p15:guide id="4" pos="5556">
          <p15:clr>
            <a:srgbClr val="A4A3A4"/>
          </p15:clr>
        </p15:guide>
        <p15:guide id="5" pos="22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960000"/>
    <a:srgbClr val="7F7F7F"/>
    <a:srgbClr val="FFFFFF"/>
    <a:srgbClr val="AD66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42" autoAdjust="0"/>
    <p:restoredTop sz="72273" autoAdjust="0"/>
  </p:normalViewPr>
  <p:slideViewPr>
    <p:cSldViewPr>
      <p:cViewPr varScale="1">
        <p:scale>
          <a:sx n="91" d="100"/>
          <a:sy n="91" d="100"/>
        </p:scale>
        <p:origin x="2436" y="90"/>
      </p:cViewPr>
      <p:guideLst>
        <p:guide orient="horz" pos="2160"/>
        <p:guide orient="horz" pos="799"/>
        <p:guide pos="2880"/>
        <p:guide pos="5556"/>
        <p:guide pos="226"/>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p:cViewPr varScale="1">
        <p:scale>
          <a:sx n="105" d="100"/>
          <a:sy n="105" d="100"/>
        </p:scale>
        <p:origin x="-34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07DDC0A-2405-4095-B8FD-9B77AB631EDB}" type="datetimeFigureOut">
              <a:rPr lang="en-AU" altLang="en-US"/>
              <a:pPr>
                <a:defRPr/>
              </a:pPr>
              <a:t>8/10/2019</a:t>
            </a:fld>
            <a:endParaRPr lang="en-AU"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7F04199-E8BE-4DAC-9AD7-126A1ADE541E}" type="slidenum">
              <a:rPr lang="en-AU" altLang="en-US"/>
              <a:pPr>
                <a:defRPr/>
              </a:pPr>
              <a:t>‹#›</a:t>
            </a:fld>
            <a:endParaRPr lang="en-AU" altLang="en-US"/>
          </a:p>
        </p:txBody>
      </p:sp>
    </p:spTree>
    <p:extLst>
      <p:ext uri="{BB962C8B-B14F-4D97-AF65-F5344CB8AC3E}">
        <p14:creationId xmlns:p14="http://schemas.microsoft.com/office/powerpoint/2010/main" val="2451038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38D291D-8ACC-4A2E-91DB-ADAEE710F3DC}" type="datetimeFigureOut">
              <a:rPr lang="en-AU" altLang="en-US"/>
              <a:pPr>
                <a:defRPr/>
              </a:pPr>
              <a:t>8/10/2019</a:t>
            </a:fld>
            <a:endParaRPr lang="en-AU"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7096E10-8DB3-4EE8-A875-76BA0463D70D}" type="slidenum">
              <a:rPr lang="en-AU" altLang="en-US"/>
              <a:pPr>
                <a:defRPr/>
              </a:pPr>
              <a:t>‹#›</a:t>
            </a:fld>
            <a:endParaRPr lang="en-AU" altLang="en-US"/>
          </a:p>
        </p:txBody>
      </p:sp>
    </p:spTree>
    <p:extLst>
      <p:ext uri="{BB962C8B-B14F-4D97-AF65-F5344CB8AC3E}">
        <p14:creationId xmlns:p14="http://schemas.microsoft.com/office/powerpoint/2010/main" val="770737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S PGothic" pitchFamily="34" charset="-128"/>
                <a:cs typeface="MS PGothic" charset="0"/>
              </a:rPr>
              <a:t>The demand is estimated with the objective that the error between the simulated and the observed traffic is minimised. </a:t>
            </a:r>
            <a:endParaRPr lang="en-AU" dirty="0"/>
          </a:p>
        </p:txBody>
      </p:sp>
      <p:sp>
        <p:nvSpPr>
          <p:cNvPr id="4" name="Slide Number Placeholder 3"/>
          <p:cNvSpPr>
            <a:spLocks noGrp="1"/>
          </p:cNvSpPr>
          <p:nvPr>
            <p:ph type="sldNum" sz="quarter" idx="5"/>
          </p:nvPr>
        </p:nvSpPr>
        <p:spPr/>
        <p:txBody>
          <a:bodyPr/>
          <a:lstStyle/>
          <a:p>
            <a:pPr>
              <a:defRPr/>
            </a:pPr>
            <a:fld id="{07096E10-8DB3-4EE8-A875-76BA0463D70D}" type="slidenum">
              <a:rPr lang="en-AU" altLang="en-US" smtClean="0"/>
              <a:pPr>
                <a:defRPr/>
              </a:pPr>
              <a:t>6</a:t>
            </a:fld>
            <a:endParaRPr lang="en-AU" altLang="en-US"/>
          </a:p>
        </p:txBody>
      </p:sp>
    </p:spTree>
    <p:extLst>
      <p:ext uri="{BB962C8B-B14F-4D97-AF65-F5344CB8AC3E}">
        <p14:creationId xmlns:p14="http://schemas.microsoft.com/office/powerpoint/2010/main" val="152817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S PGothic" pitchFamily="34" charset="-128"/>
                <a:cs typeface="MS PGothic" charset="0"/>
              </a:rPr>
              <a:t>Figure 6 shows that a short incident duration (less than 5 minutes) have not significantly reduced the link performance in the next 30 minutes time-interval. However, if the incident would last more than 7 or even 10 minutes, the impact on the flow is significantly higher (which is reducing from almost 10,000 to 8,000 </a:t>
            </a:r>
            <a:r>
              <a:rPr lang="en-AU" sz="1200" kern="1200" dirty="0" err="1">
                <a:solidFill>
                  <a:schemeClr val="tx1"/>
                </a:solidFill>
                <a:effectLst/>
                <a:latin typeface="+mn-lt"/>
                <a:ea typeface="MS PGothic" pitchFamily="34" charset="-128"/>
                <a:cs typeface="MS PGothic" charset="0"/>
              </a:rPr>
              <a:t>veh</a:t>
            </a:r>
            <a:r>
              <a:rPr lang="en-AU" sz="1200" kern="1200" dirty="0">
                <a:solidFill>
                  <a:schemeClr val="tx1"/>
                </a:solidFill>
                <a:effectLst/>
                <a:latin typeface="+mn-lt"/>
                <a:ea typeface="MS PGothic" pitchFamily="34" charset="-128"/>
                <a:cs typeface="MS PGothic" charset="0"/>
              </a:rPr>
              <a:t>/hr – a 20% reduction in the traffic flow in the morning peak hours). That means that severe bottleneck will appear in the upper stream of the network and the impact on the network will be more sever and it will take a longer time before the traffic will re-establish to a normal condition.</a:t>
            </a:r>
          </a:p>
          <a:p>
            <a:endParaRPr lang="en-AU" sz="1200" kern="1200" dirty="0">
              <a:solidFill>
                <a:schemeClr val="tx1"/>
              </a:solidFill>
              <a:effectLst/>
              <a:latin typeface="+mn-lt"/>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MS PGothic" pitchFamily="34" charset="-128"/>
                <a:cs typeface="MS PGothic" charset="0"/>
              </a:rPr>
              <a:t>Figure 6 showcases once again the average delay on the network which re-iterates the previous finding: every 3 minutes increase in the total duration of an incident would lead in time to an almost exponential increase of the experienced network delay. For example, an incident of 10 minutes would produce an average delay which is almost 5 times higher than if the network wouldn’t experience any incident at all. The finding showcases the power of the proposed approach and the benefits that it brings to traffic management centres for which every minute in in the incident clearance is extremely importance. By coupling together OD prediction and microsimulation models one can accurately estimate the total impact of real accidents and their effect on the network.</a:t>
            </a:r>
          </a:p>
          <a:p>
            <a:endParaRPr lang="en-AU" dirty="0"/>
          </a:p>
        </p:txBody>
      </p:sp>
      <p:sp>
        <p:nvSpPr>
          <p:cNvPr id="4" name="Slide Number Placeholder 3"/>
          <p:cNvSpPr>
            <a:spLocks noGrp="1"/>
          </p:cNvSpPr>
          <p:nvPr>
            <p:ph type="sldNum" sz="quarter" idx="5"/>
          </p:nvPr>
        </p:nvSpPr>
        <p:spPr/>
        <p:txBody>
          <a:bodyPr/>
          <a:lstStyle/>
          <a:p>
            <a:pPr>
              <a:defRPr/>
            </a:pPr>
            <a:fld id="{07096E10-8DB3-4EE8-A875-76BA0463D70D}" type="slidenum">
              <a:rPr lang="en-AU" altLang="en-US" smtClean="0"/>
              <a:pPr>
                <a:defRPr/>
              </a:pPr>
              <a:t>13</a:t>
            </a:fld>
            <a:endParaRPr lang="en-AU" altLang="en-US"/>
          </a:p>
        </p:txBody>
      </p:sp>
    </p:spTree>
    <p:extLst>
      <p:ext uri="{BB962C8B-B14F-4D97-AF65-F5344CB8AC3E}">
        <p14:creationId xmlns:p14="http://schemas.microsoft.com/office/powerpoint/2010/main" val="4274698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4" name="Picture 11" descr="Data61_bground_title_ppt.png"/>
          <p:cNvPicPr>
            <a:picLocks noChangeAspect="1"/>
          </p:cNvPicPr>
          <p:nvPr userDrawn="1"/>
        </p:nvPicPr>
        <p:blipFill>
          <a:blip r:embed="rId2">
            <a:extLst>
              <a:ext uri="{28A0092B-C50C-407E-A947-70E740481C1C}">
                <a14:useLocalDpi xmlns:a14="http://schemas.microsoft.com/office/drawing/2010/main" val="0"/>
              </a:ext>
            </a:extLst>
          </a:blip>
          <a:srcRect l="36349" t="5186" r="722" b="24820"/>
          <a:stretch>
            <a:fillRect/>
          </a:stretch>
        </p:blipFill>
        <p:spPr bwMode="auto">
          <a:xfrm>
            <a:off x="3108325" y="0"/>
            <a:ext cx="6035675" cy="544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2" descr="Data61_CSIROlogo_pp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4013" y="5732463"/>
            <a:ext cx="846137"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Data61_logo_title_ppt.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8775" y="333375"/>
            <a:ext cx="2125663" cy="2252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a:spLocks noChangeArrowheads="1"/>
          </p:cNvSpPr>
          <p:nvPr userDrawn="1"/>
        </p:nvSpPr>
        <p:spPr bwMode="auto">
          <a:xfrm>
            <a:off x="358775" y="6165850"/>
            <a:ext cx="4213225" cy="214313"/>
          </a:xfrm>
          <a:prstGeom prst="rect">
            <a:avLst/>
          </a:prstGeom>
          <a:noFill/>
          <a:ln>
            <a:noFill/>
          </a:ln>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AU" sz="1400" b="1">
                <a:solidFill>
                  <a:schemeClr val="accent1"/>
                </a:solidFill>
              </a:rPr>
              <a:t>www.data61.csiro.au</a:t>
            </a:r>
          </a:p>
        </p:txBody>
      </p:sp>
      <p:sp>
        <p:nvSpPr>
          <p:cNvPr id="2" name="Title 1"/>
          <p:cNvSpPr>
            <a:spLocks noGrp="1"/>
          </p:cNvSpPr>
          <p:nvPr>
            <p:ph type="ctrTitle"/>
          </p:nvPr>
        </p:nvSpPr>
        <p:spPr>
          <a:xfrm>
            <a:off x="344440" y="3429000"/>
            <a:ext cx="5955752" cy="1080000"/>
          </a:xfrm>
        </p:spPr>
        <p:txBody>
          <a:bodyPr anchor="b">
            <a:normAutofit/>
          </a:bodyPr>
          <a:lstStyle>
            <a:lvl1pPr algn="l">
              <a:defRPr sz="440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44440" y="4563479"/>
            <a:ext cx="5955752" cy="396044"/>
          </a:xfrm>
        </p:spPr>
        <p:txBody>
          <a:bodyPr>
            <a:normAutofit/>
          </a:bodyPr>
          <a:lstStyle>
            <a:lvl1pPr marL="0" indent="0" algn="l">
              <a:buNone/>
              <a:defRPr sz="22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227348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tx1"/>
        </a:solidFill>
        <a:effectLst/>
      </p:bgPr>
    </p:bg>
    <p:spTree>
      <p:nvGrpSpPr>
        <p:cNvPr id="1" name=""/>
        <p:cNvGrpSpPr/>
        <p:nvPr/>
      </p:nvGrpSpPr>
      <p:grpSpPr>
        <a:xfrm>
          <a:off x="0" y="0"/>
          <a:ext cx="0" cy="0"/>
          <a:chOff x="0" y="0"/>
          <a:chExt cx="0" cy="0"/>
        </a:xfrm>
      </p:grpSpPr>
      <p:pic>
        <p:nvPicPr>
          <p:cNvPr id="4" name="Picture 11" descr="Data61_bground_title_ppt.png"/>
          <p:cNvPicPr>
            <a:picLocks noChangeAspect="1"/>
          </p:cNvPicPr>
          <p:nvPr userDrawn="1"/>
        </p:nvPicPr>
        <p:blipFill>
          <a:blip r:embed="rId2">
            <a:extLst>
              <a:ext uri="{28A0092B-C50C-407E-A947-70E740481C1C}">
                <a14:useLocalDpi xmlns:a14="http://schemas.microsoft.com/office/drawing/2010/main" val="0"/>
              </a:ext>
            </a:extLst>
          </a:blip>
          <a:srcRect l="36349" t="5186" r="722" b="24820"/>
          <a:stretch>
            <a:fillRect/>
          </a:stretch>
        </p:blipFill>
        <p:spPr bwMode="auto">
          <a:xfrm>
            <a:off x="3108325" y="0"/>
            <a:ext cx="6035675" cy="544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2" descr="Data61_CSIROlogo_pp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4013" y="5732463"/>
            <a:ext cx="846137"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descr="Data61_logo_title_ppt.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8775" y="333375"/>
            <a:ext cx="2125663" cy="2252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a:spLocks noChangeArrowheads="1"/>
          </p:cNvSpPr>
          <p:nvPr userDrawn="1"/>
        </p:nvSpPr>
        <p:spPr bwMode="auto">
          <a:xfrm>
            <a:off x="358775" y="6165850"/>
            <a:ext cx="4213225" cy="214313"/>
          </a:xfrm>
          <a:prstGeom prst="rect">
            <a:avLst/>
          </a:prstGeom>
          <a:noFill/>
          <a:ln>
            <a:noFill/>
          </a:ln>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AU" sz="1400" b="1">
                <a:solidFill>
                  <a:schemeClr val="accent1"/>
                </a:solidFill>
              </a:rPr>
              <a:t>www.data61.csiro.au</a:t>
            </a:r>
          </a:p>
        </p:txBody>
      </p:sp>
      <p:sp>
        <p:nvSpPr>
          <p:cNvPr id="3" name="Subtitle 2"/>
          <p:cNvSpPr>
            <a:spLocks noGrp="1"/>
          </p:cNvSpPr>
          <p:nvPr>
            <p:ph type="subTitle" idx="1"/>
          </p:nvPr>
        </p:nvSpPr>
        <p:spPr>
          <a:xfrm>
            <a:off x="358774" y="4238042"/>
            <a:ext cx="6121438" cy="1539200"/>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AU"/>
              <a:t>Click to edit Master subtitle style</a:t>
            </a:r>
            <a:endParaRPr lang="en-US" dirty="0"/>
          </a:p>
        </p:txBody>
      </p:sp>
      <p:sp>
        <p:nvSpPr>
          <p:cNvPr id="23" name="Title 22"/>
          <p:cNvSpPr>
            <a:spLocks noGrp="1"/>
          </p:cNvSpPr>
          <p:nvPr>
            <p:ph type="title"/>
          </p:nvPr>
        </p:nvSpPr>
        <p:spPr>
          <a:xfrm>
            <a:off x="358776" y="3265934"/>
            <a:ext cx="5365352" cy="852487"/>
          </a:xfrm>
        </p:spPr>
        <p:txBody>
          <a:bodyPr>
            <a:noAutofit/>
          </a:bodyPr>
          <a:lstStyle>
            <a:lvl1pPr>
              <a:defRPr sz="5500">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303492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4"/>
          <p:cNvSpPr>
            <a:spLocks noGrp="1"/>
          </p:cNvSpPr>
          <p:nvPr>
            <p:ph type="ftr" sz="quarter" idx="10"/>
          </p:nvPr>
        </p:nvSpPr>
        <p:spPr/>
        <p:txBody>
          <a:bodyPr/>
          <a:lstStyle>
            <a:lvl1pPr>
              <a:defRPr/>
            </a:lvl1pPr>
          </a:lstStyle>
          <a:p>
            <a:pPr>
              <a:defRPr/>
            </a:pPr>
            <a:r>
              <a:rPr lang="en-AU"/>
              <a:t>Presentation title  |  Presenter name</a:t>
            </a:r>
          </a:p>
        </p:txBody>
      </p:sp>
      <p:sp>
        <p:nvSpPr>
          <p:cNvPr id="5" name="Slide Number Placeholder 17"/>
          <p:cNvSpPr>
            <a:spLocks noGrp="1"/>
          </p:cNvSpPr>
          <p:nvPr>
            <p:ph type="sldNum" sz="quarter" idx="11"/>
          </p:nvPr>
        </p:nvSpPr>
        <p:spPr/>
        <p:txBody>
          <a:bodyPr/>
          <a:lstStyle>
            <a:lvl1pPr>
              <a:defRPr/>
            </a:lvl1pPr>
          </a:lstStyle>
          <a:p>
            <a:pPr>
              <a:defRPr/>
            </a:pPr>
            <a:fld id="{D0E4B696-87CC-499F-9B46-904A18FACFBF}" type="slidenum">
              <a:rPr lang="en-AU" altLang="en-US"/>
              <a:pPr>
                <a:defRPr/>
              </a:pPr>
              <a:t>‹#›</a:t>
            </a:fld>
            <a:r>
              <a:rPr lang="en-AU" altLang="en-US"/>
              <a:t>  |</a:t>
            </a:r>
          </a:p>
        </p:txBody>
      </p:sp>
    </p:spTree>
    <p:extLst>
      <p:ext uri="{BB962C8B-B14F-4D97-AF65-F5344CB8AC3E}">
        <p14:creationId xmlns:p14="http://schemas.microsoft.com/office/powerpoint/2010/main" val="18384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4"/>
          <p:cNvSpPr>
            <a:spLocks noGrp="1"/>
          </p:cNvSpPr>
          <p:nvPr>
            <p:ph type="ftr" sz="quarter" idx="10"/>
          </p:nvPr>
        </p:nvSpPr>
        <p:spPr/>
        <p:txBody>
          <a:bodyPr/>
          <a:lstStyle>
            <a:lvl1pPr>
              <a:defRPr/>
            </a:lvl1pPr>
          </a:lstStyle>
          <a:p>
            <a:pPr>
              <a:defRPr/>
            </a:pPr>
            <a:r>
              <a:rPr lang="en-AU"/>
              <a:t>Presentation title  |  Presenter name</a:t>
            </a:r>
          </a:p>
        </p:txBody>
      </p:sp>
      <p:sp>
        <p:nvSpPr>
          <p:cNvPr id="5" name="Slide Number Placeholder 17"/>
          <p:cNvSpPr>
            <a:spLocks noGrp="1"/>
          </p:cNvSpPr>
          <p:nvPr>
            <p:ph type="sldNum" sz="quarter" idx="11"/>
          </p:nvPr>
        </p:nvSpPr>
        <p:spPr/>
        <p:txBody>
          <a:bodyPr/>
          <a:lstStyle>
            <a:lvl1pPr>
              <a:defRPr/>
            </a:lvl1pPr>
          </a:lstStyle>
          <a:p>
            <a:pPr>
              <a:defRPr/>
            </a:pPr>
            <a:fld id="{132C7C22-6532-49E9-8079-8D4F7D4974D6}" type="slidenum">
              <a:rPr lang="en-AU" altLang="en-US"/>
              <a:pPr>
                <a:defRPr/>
              </a:pPr>
              <a:t>‹#›</a:t>
            </a:fld>
            <a:r>
              <a:rPr lang="en-AU" altLang="en-US"/>
              <a:t>  |</a:t>
            </a:r>
          </a:p>
        </p:txBody>
      </p:sp>
    </p:spTree>
    <p:extLst>
      <p:ext uri="{BB962C8B-B14F-4D97-AF65-F5344CB8AC3E}">
        <p14:creationId xmlns:p14="http://schemas.microsoft.com/office/powerpoint/2010/main" val="391619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tx1"/>
                </a:solidFill>
              </a:defRPr>
            </a:lvl1pPr>
            <a:lvl2pPr marL="0" indent="0">
              <a:lnSpc>
                <a:spcPct val="80000"/>
              </a:lnSpc>
              <a:spcBef>
                <a:spcPts val="0"/>
              </a:spcBef>
              <a:buNone/>
              <a:defRPr sz="2200" b="1">
                <a:solidFill>
                  <a:schemeClr val="accent1"/>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AU"/>
              <a:t>Click to edit Master text styles</a:t>
            </a:r>
          </a:p>
          <a:p>
            <a:pPr lvl="1"/>
            <a:r>
              <a:rPr lang="en-AU"/>
              <a:t>Second level</a:t>
            </a:r>
          </a:p>
        </p:txBody>
      </p:sp>
      <p:sp>
        <p:nvSpPr>
          <p:cNvPr id="4" name="Footer Placeholder 4"/>
          <p:cNvSpPr>
            <a:spLocks noGrp="1"/>
          </p:cNvSpPr>
          <p:nvPr>
            <p:ph type="ftr" sz="quarter" idx="14"/>
          </p:nvPr>
        </p:nvSpPr>
        <p:spPr/>
        <p:txBody>
          <a:bodyPr/>
          <a:lstStyle>
            <a:lvl1pPr>
              <a:defRPr/>
            </a:lvl1pPr>
          </a:lstStyle>
          <a:p>
            <a:pPr>
              <a:defRPr/>
            </a:pPr>
            <a:r>
              <a:rPr lang="en-AU"/>
              <a:t>Presentation title  |  Presenter name</a:t>
            </a:r>
          </a:p>
        </p:txBody>
      </p:sp>
      <p:sp>
        <p:nvSpPr>
          <p:cNvPr id="5" name="Slide Number Placeholder 17"/>
          <p:cNvSpPr>
            <a:spLocks noGrp="1"/>
          </p:cNvSpPr>
          <p:nvPr>
            <p:ph type="sldNum" sz="quarter" idx="15"/>
          </p:nvPr>
        </p:nvSpPr>
        <p:spPr/>
        <p:txBody>
          <a:bodyPr/>
          <a:lstStyle>
            <a:lvl1pPr>
              <a:defRPr/>
            </a:lvl1pPr>
          </a:lstStyle>
          <a:p>
            <a:pPr>
              <a:defRPr/>
            </a:pPr>
            <a:fld id="{0CE5A57B-8E42-425A-9099-68F5E97DBF66}" type="slidenum">
              <a:rPr lang="en-AU" altLang="en-US"/>
              <a:pPr>
                <a:defRPr/>
              </a:pPr>
              <a:t>‹#›</a:t>
            </a:fld>
            <a:r>
              <a:rPr lang="en-AU" altLang="en-US"/>
              <a:t>  |</a:t>
            </a:r>
          </a:p>
        </p:txBody>
      </p:sp>
    </p:spTree>
    <p:extLst>
      <p:ext uri="{BB962C8B-B14F-4D97-AF65-F5344CB8AC3E}">
        <p14:creationId xmlns:p14="http://schemas.microsoft.com/office/powerpoint/2010/main" val="100880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58775"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1550"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lvl1pPr>
              <a:defRPr/>
            </a:lvl1pPr>
          </a:lstStyle>
          <a:p>
            <a:pPr>
              <a:defRPr/>
            </a:pPr>
            <a:r>
              <a:rPr lang="en-AU"/>
              <a:t>Presentation title  |  Presenter name</a:t>
            </a:r>
          </a:p>
        </p:txBody>
      </p:sp>
      <p:sp>
        <p:nvSpPr>
          <p:cNvPr id="6" name="Slide Number Placeholder 17"/>
          <p:cNvSpPr>
            <a:spLocks noGrp="1"/>
          </p:cNvSpPr>
          <p:nvPr>
            <p:ph type="sldNum" sz="quarter" idx="11"/>
          </p:nvPr>
        </p:nvSpPr>
        <p:spPr/>
        <p:txBody>
          <a:bodyPr/>
          <a:lstStyle>
            <a:lvl1pPr>
              <a:defRPr/>
            </a:lvl1pPr>
          </a:lstStyle>
          <a:p>
            <a:pPr>
              <a:defRPr/>
            </a:pPr>
            <a:fld id="{7E0977DD-143A-4F6F-A9AF-F051EBF8B4B1}" type="slidenum">
              <a:rPr lang="en-AU" altLang="en-US"/>
              <a:pPr>
                <a:defRPr/>
              </a:pPr>
              <a:t>‹#›</a:t>
            </a:fld>
            <a:r>
              <a:rPr lang="en-AU" altLang="en-US"/>
              <a:t>  |</a:t>
            </a:r>
          </a:p>
        </p:txBody>
      </p:sp>
    </p:spTree>
    <p:extLst>
      <p:ext uri="{BB962C8B-B14F-4D97-AF65-F5344CB8AC3E}">
        <p14:creationId xmlns:p14="http://schemas.microsoft.com/office/powerpoint/2010/main" val="353127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p:cNvSpPr>
            <a:spLocks noGrp="1"/>
          </p:cNvSpPr>
          <p:nvPr>
            <p:ph type="ftr" sz="quarter" idx="10"/>
          </p:nvPr>
        </p:nvSpPr>
        <p:spPr/>
        <p:txBody>
          <a:bodyPr/>
          <a:lstStyle>
            <a:lvl1pPr>
              <a:defRPr/>
            </a:lvl1pPr>
          </a:lstStyle>
          <a:p>
            <a:pPr>
              <a:defRPr/>
            </a:pPr>
            <a:r>
              <a:rPr lang="en-AU"/>
              <a:t>Presentation title  |  Presenter name</a:t>
            </a:r>
          </a:p>
        </p:txBody>
      </p:sp>
      <p:sp>
        <p:nvSpPr>
          <p:cNvPr id="4" name="Slide Number Placeholder 17"/>
          <p:cNvSpPr>
            <a:spLocks noGrp="1"/>
          </p:cNvSpPr>
          <p:nvPr>
            <p:ph type="sldNum" sz="quarter" idx="11"/>
          </p:nvPr>
        </p:nvSpPr>
        <p:spPr/>
        <p:txBody>
          <a:bodyPr/>
          <a:lstStyle>
            <a:lvl1pPr>
              <a:defRPr/>
            </a:lvl1pPr>
          </a:lstStyle>
          <a:p>
            <a:pPr>
              <a:defRPr/>
            </a:pPr>
            <a:fld id="{2436B2E1-5886-4E3F-9880-429790B39EF3}" type="slidenum">
              <a:rPr lang="en-AU" altLang="en-US"/>
              <a:pPr>
                <a:defRPr/>
              </a:pPr>
              <a:t>‹#›</a:t>
            </a:fld>
            <a:r>
              <a:rPr lang="en-AU" altLang="en-US"/>
              <a:t>  |</a:t>
            </a:r>
          </a:p>
        </p:txBody>
      </p:sp>
    </p:spTree>
    <p:extLst>
      <p:ext uri="{BB962C8B-B14F-4D97-AF65-F5344CB8AC3E}">
        <p14:creationId xmlns:p14="http://schemas.microsoft.com/office/powerpoint/2010/main" val="282899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AU"/>
              <a:t>Presentation title  |  Presenter name</a:t>
            </a:r>
          </a:p>
        </p:txBody>
      </p:sp>
      <p:sp>
        <p:nvSpPr>
          <p:cNvPr id="3" name="Slide Number Placeholder 17"/>
          <p:cNvSpPr>
            <a:spLocks noGrp="1"/>
          </p:cNvSpPr>
          <p:nvPr>
            <p:ph type="sldNum" sz="quarter" idx="11"/>
          </p:nvPr>
        </p:nvSpPr>
        <p:spPr/>
        <p:txBody>
          <a:bodyPr/>
          <a:lstStyle>
            <a:lvl1pPr>
              <a:defRPr/>
            </a:lvl1pPr>
          </a:lstStyle>
          <a:p>
            <a:pPr>
              <a:defRPr/>
            </a:pPr>
            <a:fld id="{1FF8CD3E-283F-4B8F-A612-FB10945F0512}" type="slidenum">
              <a:rPr lang="en-AU" altLang="en-US"/>
              <a:pPr>
                <a:defRPr/>
              </a:pPr>
              <a:t>‹#›</a:t>
            </a:fld>
            <a:r>
              <a:rPr lang="en-AU" altLang="en-US"/>
              <a:t>  |</a:t>
            </a:r>
          </a:p>
        </p:txBody>
      </p:sp>
    </p:spTree>
    <p:extLst>
      <p:ext uri="{BB962C8B-B14F-4D97-AF65-F5344CB8AC3E}">
        <p14:creationId xmlns:p14="http://schemas.microsoft.com/office/powerpoint/2010/main" val="324572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5" name="Content Placeholder 2"/>
          <p:cNvSpPr>
            <a:spLocks noGrp="1"/>
          </p:cNvSpPr>
          <p:nvPr>
            <p:ph idx="1"/>
          </p:nvPr>
        </p:nvSpPr>
        <p:spPr>
          <a:xfrm>
            <a:off x="360000" y="1276350"/>
            <a:ext cx="8460000" cy="4559300"/>
          </a:xfrm>
        </p:spPr>
        <p:txBody>
          <a:bodyPr/>
          <a:lstStyle>
            <a:lvl1pPr>
              <a:lnSpc>
                <a:spcPct val="85000"/>
              </a:lnSpc>
              <a:spcAft>
                <a:spcPts val="0"/>
              </a:spcAft>
              <a:buFontTx/>
              <a:buNone/>
              <a:defRPr sz="4000" b="1">
                <a:solidFill>
                  <a:schemeClr val="accent1"/>
                </a:solidFill>
              </a:defRPr>
            </a:lvl1pPr>
            <a:lvl2pPr marL="0" indent="0">
              <a:lnSpc>
                <a:spcPct val="85000"/>
              </a:lnSpc>
              <a:spcAft>
                <a:spcPts val="0"/>
              </a:spcAft>
              <a:buNone/>
              <a:defRPr sz="4000" b="1">
                <a:solidFill>
                  <a:schemeClr val="tx1"/>
                </a:solidFill>
              </a:defRPr>
            </a:lvl2pPr>
            <a:lvl3pPr marL="0" indent="0">
              <a:spcBef>
                <a:spcPts val="220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
        <p:nvSpPr>
          <p:cNvPr id="4" name="Footer Placeholder 4"/>
          <p:cNvSpPr>
            <a:spLocks noGrp="1"/>
          </p:cNvSpPr>
          <p:nvPr>
            <p:ph type="ftr" sz="quarter" idx="10"/>
          </p:nvPr>
        </p:nvSpPr>
        <p:spPr/>
        <p:txBody>
          <a:bodyPr/>
          <a:lstStyle>
            <a:lvl1pPr>
              <a:defRPr/>
            </a:lvl1pPr>
          </a:lstStyle>
          <a:p>
            <a:pPr>
              <a:defRPr/>
            </a:pPr>
            <a:r>
              <a:rPr lang="en-AU"/>
              <a:t>Presentation title  |  Presenter name</a:t>
            </a:r>
          </a:p>
        </p:txBody>
      </p:sp>
      <p:sp>
        <p:nvSpPr>
          <p:cNvPr id="6" name="Slide Number Placeholder 17"/>
          <p:cNvSpPr>
            <a:spLocks noGrp="1"/>
          </p:cNvSpPr>
          <p:nvPr>
            <p:ph type="sldNum" sz="quarter" idx="11"/>
          </p:nvPr>
        </p:nvSpPr>
        <p:spPr/>
        <p:txBody>
          <a:bodyPr/>
          <a:lstStyle>
            <a:lvl1pPr>
              <a:defRPr/>
            </a:lvl1pPr>
          </a:lstStyle>
          <a:p>
            <a:pPr>
              <a:defRPr/>
            </a:pPr>
            <a:fld id="{09AC4195-4A5B-43B4-AECC-B0E49AB651B6}" type="slidenum">
              <a:rPr lang="en-AU" altLang="en-US"/>
              <a:pPr>
                <a:defRPr/>
              </a:pPr>
              <a:t>‹#›</a:t>
            </a:fld>
            <a:r>
              <a:rPr lang="en-AU" altLang="en-US"/>
              <a:t>  |</a:t>
            </a:r>
          </a:p>
        </p:txBody>
      </p:sp>
    </p:spTree>
    <p:extLst>
      <p:ext uri="{BB962C8B-B14F-4D97-AF65-F5344CB8AC3E}">
        <p14:creationId xmlns:p14="http://schemas.microsoft.com/office/powerpoint/2010/main" val="371781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pic>
        <p:nvPicPr>
          <p:cNvPr id="3" name="Picture 11" descr="Data61_bground_section_ppt.png"/>
          <p:cNvPicPr>
            <a:picLocks noChangeAspect="1"/>
          </p:cNvPicPr>
          <p:nvPr userDrawn="1"/>
        </p:nvPicPr>
        <p:blipFill>
          <a:blip r:embed="rId2">
            <a:extLst>
              <a:ext uri="{28A0092B-C50C-407E-A947-70E740481C1C}">
                <a14:useLocalDpi xmlns:a14="http://schemas.microsoft.com/office/drawing/2010/main" val="0"/>
              </a:ext>
            </a:extLst>
          </a:blip>
          <a:srcRect l="2557" t="2065" r="1175"/>
          <a:stretch>
            <a:fillRect/>
          </a:stretch>
        </p:blipFill>
        <p:spPr bwMode="auto">
          <a:xfrm>
            <a:off x="0" y="0"/>
            <a:ext cx="9144000" cy="335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Text Placeholder 8"/>
          <p:cNvSpPr>
            <a:spLocks noGrp="1"/>
          </p:cNvSpPr>
          <p:nvPr>
            <p:ph type="body" sz="quarter" idx="10"/>
          </p:nvPr>
        </p:nvSpPr>
        <p:spPr>
          <a:xfrm>
            <a:off x="360000" y="3429000"/>
            <a:ext cx="7477125" cy="2952328"/>
          </a:xfrm>
        </p:spPr>
        <p:txBody>
          <a:bodyPr/>
          <a:lstStyle>
            <a:lvl1pPr>
              <a:spcAft>
                <a:spcPts val="0"/>
              </a:spcAft>
              <a:buFontTx/>
              <a:buNone/>
              <a:defRPr sz="4400" b="1">
                <a:solidFill>
                  <a:schemeClr val="tx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8668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descr="background"/>
          <p:cNvSpPr/>
          <p:nvPr/>
        </p:nvSpPr>
        <p:spPr>
          <a:xfrm>
            <a:off x="0" y="6308725"/>
            <a:ext cx="9144000" cy="549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027" name="Title Placeholder 1"/>
          <p:cNvSpPr>
            <a:spLocks noGrp="1"/>
          </p:cNvSpPr>
          <p:nvPr>
            <p:ph type="title"/>
          </p:nvPr>
        </p:nvSpPr>
        <p:spPr bwMode="auto">
          <a:xfrm>
            <a:off x="358775" y="274638"/>
            <a:ext cx="7021513" cy="85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AU" altLang="en-US"/>
          </a:p>
        </p:txBody>
      </p:sp>
      <p:sp>
        <p:nvSpPr>
          <p:cNvPr id="1028" name="Text Placeholder 2"/>
          <p:cNvSpPr>
            <a:spLocks noGrp="1"/>
          </p:cNvSpPr>
          <p:nvPr>
            <p:ph type="body" idx="1"/>
          </p:nvPr>
        </p:nvSpPr>
        <p:spPr bwMode="auto">
          <a:xfrm>
            <a:off x="358775" y="1268413"/>
            <a:ext cx="8461375" cy="457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p:cNvSpPr>
            <a:spLocks noGrp="1"/>
          </p:cNvSpPr>
          <p:nvPr>
            <p:ph type="ftr" sz="quarter" idx="3"/>
          </p:nvPr>
        </p:nvSpPr>
        <p:spPr>
          <a:xfrm>
            <a:off x="677863" y="6503988"/>
            <a:ext cx="6083300" cy="123825"/>
          </a:xfrm>
          <a:prstGeom prst="rect">
            <a:avLst/>
          </a:prstGeom>
        </p:spPr>
        <p:txBody>
          <a:bodyPr vert="horz" lIns="0" tIns="0" rIns="0" bIns="0" rtlCol="0" anchor="ctr"/>
          <a:lstStyle>
            <a:lvl1pPr algn="l" fontAlgn="auto">
              <a:spcBef>
                <a:spcPts val="0"/>
              </a:spcBef>
              <a:spcAft>
                <a:spcPts val="0"/>
              </a:spcAft>
              <a:defRPr sz="900">
                <a:solidFill>
                  <a:srgbClr val="FFFFFF"/>
                </a:solidFill>
                <a:latin typeface="+mn-lt"/>
                <a:ea typeface="+mn-ea"/>
                <a:cs typeface="+mn-cs"/>
              </a:defRPr>
            </a:lvl1pPr>
          </a:lstStyle>
          <a:p>
            <a:pPr>
              <a:defRPr/>
            </a:pPr>
            <a:r>
              <a:rPr lang="en-AU"/>
              <a:t>Presentation title  |  Presenter name</a:t>
            </a:r>
          </a:p>
        </p:txBody>
      </p:sp>
      <p:sp>
        <p:nvSpPr>
          <p:cNvPr id="18" name="Slide Number Placeholder 17"/>
          <p:cNvSpPr>
            <a:spLocks noGrp="1"/>
          </p:cNvSpPr>
          <p:nvPr>
            <p:ph type="sldNum" sz="quarter" idx="4"/>
          </p:nvPr>
        </p:nvSpPr>
        <p:spPr>
          <a:xfrm>
            <a:off x="330200" y="6503988"/>
            <a:ext cx="288925" cy="127000"/>
          </a:xfrm>
          <a:prstGeom prst="rect">
            <a:avLst/>
          </a:prstGeom>
        </p:spPr>
        <p:txBody>
          <a:bodyPr vert="horz" wrap="square" lIns="0" tIns="0" rIns="0" bIns="0" numCol="1" anchor="ctr" anchorCtr="0" compatLnSpc="1">
            <a:prstTxWarp prst="textNoShape">
              <a:avLst/>
            </a:prstTxWarp>
          </a:bodyPr>
          <a:lstStyle>
            <a:lvl1pPr algn="r">
              <a:defRPr sz="900">
                <a:solidFill>
                  <a:schemeClr val="bg1"/>
                </a:solidFill>
              </a:defRPr>
            </a:lvl1pPr>
          </a:lstStyle>
          <a:p>
            <a:pPr>
              <a:defRPr/>
            </a:pPr>
            <a:fld id="{E9532F48-8F9F-44D8-B117-283E24FA58DA}" type="slidenum">
              <a:rPr lang="en-AU" altLang="en-US"/>
              <a:pPr>
                <a:defRPr/>
              </a:pPr>
              <a:t>‹#›</a:t>
            </a:fld>
            <a:r>
              <a:rPr lang="en-AU" altLang="en-US"/>
              <a:t>  |</a:t>
            </a:r>
          </a:p>
        </p:txBody>
      </p:sp>
      <p:sp>
        <p:nvSpPr>
          <p:cNvPr id="1031" name="AutoShape 4"/>
          <p:cNvSpPr>
            <a:spLocks noChangeAspect="1" noChangeArrowheads="1" noTextEdit="1"/>
          </p:cNvSpPr>
          <p:nvPr/>
        </p:nvSpPr>
        <p:spPr bwMode="auto">
          <a:xfrm>
            <a:off x="3175" y="3325813"/>
            <a:ext cx="9161463" cy="80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p>
        </p:txBody>
      </p:sp>
      <p:sp>
        <p:nvSpPr>
          <p:cNvPr id="1032" name="Rectangle 7"/>
          <p:cNvSpPr>
            <a:spLocks noChangeArrowheads="1"/>
          </p:cNvSpPr>
          <p:nvPr/>
        </p:nvSpPr>
        <p:spPr bwMode="auto">
          <a:xfrm>
            <a:off x="12700" y="3636963"/>
            <a:ext cx="9142413" cy="490537"/>
          </a:xfrm>
          <a:prstGeom prst="rect">
            <a:avLst/>
          </a:prstGeom>
          <a:noFill/>
          <a:ln>
            <a:noFill/>
          </a:ln>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AU" altLang="en-US" sz="1800"/>
          </a:p>
        </p:txBody>
      </p:sp>
      <p:sp>
        <p:nvSpPr>
          <p:cNvPr id="1033" name="AutoShape 81"/>
          <p:cNvSpPr>
            <a:spLocks noChangeAspect="1" noChangeArrowheads="1" noTextEdit="1"/>
          </p:cNvSpPr>
          <p:nvPr/>
        </p:nvSpPr>
        <p:spPr bwMode="auto">
          <a:xfrm>
            <a:off x="1588" y="3321050"/>
            <a:ext cx="9169400"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AU"/>
          </a:p>
        </p:txBody>
      </p:sp>
      <p:sp>
        <p:nvSpPr>
          <p:cNvPr id="1034" name="Rectangle 84"/>
          <p:cNvSpPr>
            <a:spLocks noChangeArrowheads="1"/>
          </p:cNvSpPr>
          <p:nvPr/>
        </p:nvSpPr>
        <p:spPr bwMode="auto">
          <a:xfrm>
            <a:off x="1588" y="3625850"/>
            <a:ext cx="9167812" cy="544513"/>
          </a:xfrm>
          <a:prstGeom prst="rect">
            <a:avLst/>
          </a:prstGeom>
          <a:noFill/>
          <a:ln>
            <a:noFill/>
          </a:ln>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pic>
        <p:nvPicPr>
          <p:cNvPr id="1035" name="Picture 21" descr="DATA61 logo"/>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532688" y="284163"/>
            <a:ext cx="1287462"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95" r:id="rId1"/>
    <p:sldLayoutId id="2147484888" r:id="rId2"/>
    <p:sldLayoutId id="2147484889" r:id="rId3"/>
    <p:sldLayoutId id="2147484890" r:id="rId4"/>
    <p:sldLayoutId id="2147484891" r:id="rId5"/>
    <p:sldLayoutId id="2147484892" r:id="rId6"/>
    <p:sldLayoutId id="2147484893" r:id="rId7"/>
    <p:sldLayoutId id="2147484894" r:id="rId8"/>
    <p:sldLayoutId id="2147484896" r:id="rId9"/>
    <p:sldLayoutId id="214748489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0" fontAlgn="base" hangingPunct="0">
        <a:spcBef>
          <a:spcPct val="0"/>
        </a:spcBef>
        <a:spcAft>
          <a:spcPct val="0"/>
        </a:spcAft>
        <a:defRPr sz="3600" b="1"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3600" b="1">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3600" b="1">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3600" b="1">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3600" b="1">
          <a:solidFill>
            <a:schemeClr val="tx1"/>
          </a:solidFill>
          <a:latin typeface="Calibri" charset="0"/>
          <a:ea typeface="MS PGothic" pitchFamily="34" charset="-128"/>
          <a:cs typeface="MS PGothic" charset="0"/>
        </a:defRPr>
      </a:lvl5pPr>
      <a:lvl6pPr marL="457200" algn="l" rtl="0" fontAlgn="base">
        <a:spcBef>
          <a:spcPct val="0"/>
        </a:spcBef>
        <a:spcAft>
          <a:spcPct val="0"/>
        </a:spcAft>
        <a:defRPr sz="3600" b="1">
          <a:solidFill>
            <a:schemeClr val="tx1"/>
          </a:solidFill>
          <a:latin typeface="Calibri" charset="0"/>
          <a:ea typeface="ＭＳ Ｐゴシック" charset="0"/>
          <a:cs typeface="ＭＳ Ｐゴシック" charset="0"/>
        </a:defRPr>
      </a:lvl6pPr>
      <a:lvl7pPr marL="914400" algn="l" rtl="0" fontAlgn="base">
        <a:spcBef>
          <a:spcPct val="0"/>
        </a:spcBef>
        <a:spcAft>
          <a:spcPct val="0"/>
        </a:spcAft>
        <a:defRPr sz="3600" b="1">
          <a:solidFill>
            <a:schemeClr val="tx1"/>
          </a:solidFill>
          <a:latin typeface="Calibri" charset="0"/>
          <a:ea typeface="ＭＳ Ｐゴシック" charset="0"/>
          <a:cs typeface="ＭＳ Ｐゴシック" charset="0"/>
        </a:defRPr>
      </a:lvl7pPr>
      <a:lvl8pPr marL="1371600" algn="l" rtl="0" fontAlgn="base">
        <a:spcBef>
          <a:spcPct val="0"/>
        </a:spcBef>
        <a:spcAft>
          <a:spcPct val="0"/>
        </a:spcAft>
        <a:defRPr sz="3600" b="1">
          <a:solidFill>
            <a:schemeClr val="tx1"/>
          </a:solidFill>
          <a:latin typeface="Calibri" charset="0"/>
          <a:ea typeface="ＭＳ Ｐゴシック" charset="0"/>
          <a:cs typeface="ＭＳ Ｐゴシック" charset="0"/>
        </a:defRPr>
      </a:lvl8pPr>
      <a:lvl9pPr marL="1828800" algn="l" rtl="0" fontAlgn="base">
        <a:spcBef>
          <a:spcPct val="0"/>
        </a:spcBef>
        <a:spcAft>
          <a:spcPct val="0"/>
        </a:spcAft>
        <a:defRPr sz="3600" b="1">
          <a:solidFill>
            <a:schemeClr val="tx1"/>
          </a:solidFill>
          <a:latin typeface="Calibri" charset="0"/>
          <a:ea typeface="ＭＳ Ｐゴシック" charset="0"/>
          <a:cs typeface="ＭＳ Ｐゴシック" charset="0"/>
        </a:defRPr>
      </a:lvl9pPr>
    </p:titleStyle>
    <p:bodyStyle>
      <a:lvl1pPr marL="215900" indent="-215900" algn="l" rtl="0" eaLnBrk="0" fontAlgn="base" hangingPunct="0">
        <a:lnSpc>
          <a:spcPct val="90000"/>
        </a:lnSpc>
        <a:spcBef>
          <a:spcPts val="600"/>
        </a:spcBef>
        <a:spcAft>
          <a:spcPct val="0"/>
        </a:spcAft>
        <a:buFont typeface="Arial" charset="0"/>
        <a:buChar char="•"/>
        <a:defRPr sz="2400" kern="1200">
          <a:solidFill>
            <a:schemeClr val="tx1"/>
          </a:solidFill>
          <a:latin typeface="+mn-lt"/>
          <a:ea typeface="MS PGothic" pitchFamily="34" charset="-128"/>
          <a:cs typeface="MS PGothic" charset="0"/>
        </a:defRPr>
      </a:lvl1pPr>
      <a:lvl2pPr marL="431800" indent="-215900" algn="l" rtl="0" eaLnBrk="0" fontAlgn="base" hangingPunct="0">
        <a:lnSpc>
          <a:spcPct val="90000"/>
        </a:lnSpc>
        <a:spcBef>
          <a:spcPts val="600"/>
        </a:spcBef>
        <a:spcAft>
          <a:spcPct val="0"/>
        </a:spcAft>
        <a:buFont typeface="Calibri" pitchFamily="34" charset="0"/>
        <a:buChar char="•"/>
        <a:defRPr sz="2000" kern="1200">
          <a:solidFill>
            <a:schemeClr val="tx1"/>
          </a:solidFill>
          <a:latin typeface="+mn-lt"/>
          <a:ea typeface="MS PGothic" pitchFamily="34" charset="-128"/>
          <a:cs typeface="MS PGothic" charset="0"/>
        </a:defRPr>
      </a:lvl2pPr>
      <a:lvl3pPr marL="647700" indent="-215900" algn="l" rtl="0" eaLnBrk="0" fontAlgn="base" hangingPunct="0">
        <a:lnSpc>
          <a:spcPct val="90000"/>
        </a:lnSpc>
        <a:spcBef>
          <a:spcPts val="600"/>
        </a:spcBef>
        <a:spcAft>
          <a:spcPct val="0"/>
        </a:spcAft>
        <a:buFont typeface="Calibri" pitchFamily="34" charset="0"/>
        <a:buChar char="–"/>
        <a:defRPr sz="2000" kern="1200">
          <a:solidFill>
            <a:schemeClr val="tx1"/>
          </a:solidFill>
          <a:latin typeface="+mn-lt"/>
          <a:ea typeface="MS PGothic" pitchFamily="34" charset="-128"/>
          <a:cs typeface="MS PGothic" charset="0"/>
        </a:defRPr>
      </a:lvl3pPr>
      <a:lvl4pPr marL="863600" indent="-215900" algn="l" rtl="0" eaLnBrk="0" fontAlgn="base" hangingPunct="0">
        <a:lnSpc>
          <a:spcPct val="90000"/>
        </a:lnSpc>
        <a:spcBef>
          <a:spcPts val="600"/>
        </a:spcBef>
        <a:spcAft>
          <a:spcPct val="0"/>
        </a:spcAft>
        <a:buFont typeface="Calibri" pitchFamily="34" charset="0"/>
        <a:buChar char="–"/>
        <a:defRPr sz="2000" kern="1200">
          <a:solidFill>
            <a:schemeClr val="tx1"/>
          </a:solidFill>
          <a:latin typeface="+mn-lt"/>
          <a:ea typeface="MS PGothic" pitchFamily="34" charset="-128"/>
          <a:cs typeface="MS PGothic" charset="0"/>
        </a:defRPr>
      </a:lvl4pPr>
      <a:lvl5pPr marL="1079500" indent="-215900" algn="l" rtl="0" eaLnBrk="0" fontAlgn="base" hangingPunct="0">
        <a:lnSpc>
          <a:spcPct val="90000"/>
        </a:lnSpc>
        <a:spcBef>
          <a:spcPts val="600"/>
        </a:spcBef>
        <a:spcAft>
          <a:spcPct val="0"/>
        </a:spcAft>
        <a:buFont typeface="Calibri" pitchFamily="34" charset="0"/>
        <a:buChar char="•"/>
        <a:defRPr kern="1200">
          <a:solidFill>
            <a:schemeClr val="accent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jjad.shafiei@data61.csiro.a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6C3DF86-A0BC-FA44-B258-D2D5F5530A8A}"/>
              </a:ext>
            </a:extLst>
          </p:cNvPr>
          <p:cNvSpPr>
            <a:spLocks noGrp="1"/>
          </p:cNvSpPr>
          <p:nvPr>
            <p:ph type="ftr" sz="quarter" idx="10"/>
          </p:nvPr>
        </p:nvSpPr>
        <p:spPr/>
        <p:txBody>
          <a:bodyPr/>
          <a:lstStyle/>
          <a:p>
            <a:pPr>
              <a:defRPr/>
            </a:pPr>
            <a:r>
              <a:rPr lang="en-AU"/>
              <a:t>Presentation title  |  Presenter name</a:t>
            </a:r>
          </a:p>
        </p:txBody>
      </p:sp>
      <p:sp>
        <p:nvSpPr>
          <p:cNvPr id="5" name="Slide Number Placeholder 4">
            <a:extLst>
              <a:ext uri="{FF2B5EF4-FFF2-40B4-BE49-F238E27FC236}">
                <a16:creationId xmlns:a16="http://schemas.microsoft.com/office/drawing/2014/main" id="{A667E4CE-2B22-284D-A78F-CFA9D2D62AE5}"/>
              </a:ext>
            </a:extLst>
          </p:cNvPr>
          <p:cNvSpPr>
            <a:spLocks noGrp="1"/>
          </p:cNvSpPr>
          <p:nvPr>
            <p:ph type="sldNum" sz="quarter" idx="11"/>
          </p:nvPr>
        </p:nvSpPr>
        <p:spPr/>
        <p:txBody>
          <a:bodyPr/>
          <a:lstStyle/>
          <a:p>
            <a:pPr>
              <a:defRPr/>
            </a:pPr>
            <a:fld id="{D0E4B696-87CC-499F-9B46-904A18FACFBF}" type="slidenum">
              <a:rPr lang="en-AU" altLang="en-US" smtClean="0"/>
              <a:pPr>
                <a:defRPr/>
              </a:pPr>
              <a:t>1</a:t>
            </a:fld>
            <a:r>
              <a:rPr lang="en-AU" altLang="en-US"/>
              <a:t>  |</a:t>
            </a:r>
          </a:p>
        </p:txBody>
      </p:sp>
      <p:sp>
        <p:nvSpPr>
          <p:cNvPr id="3" name="Rectangle 2">
            <a:extLst>
              <a:ext uri="{FF2B5EF4-FFF2-40B4-BE49-F238E27FC236}">
                <a16:creationId xmlns:a16="http://schemas.microsoft.com/office/drawing/2014/main" id="{8795F445-D41D-48C9-A04A-0BA4162B425F}"/>
              </a:ext>
            </a:extLst>
          </p:cNvPr>
          <p:cNvSpPr/>
          <p:nvPr/>
        </p:nvSpPr>
        <p:spPr>
          <a:xfrm>
            <a:off x="899592" y="1904792"/>
            <a:ext cx="7253684" cy="3293209"/>
          </a:xfrm>
          <a:prstGeom prst="rect">
            <a:avLst/>
          </a:prstGeom>
        </p:spPr>
        <p:txBody>
          <a:bodyPr wrap="square">
            <a:spAutoFit/>
          </a:bodyPr>
          <a:lstStyle/>
          <a:p>
            <a:pPr algn="ctr">
              <a:spcAft>
                <a:spcPts val="0"/>
              </a:spcAft>
              <a:tabLst>
                <a:tab pos="2865755" algn="ctr"/>
                <a:tab pos="5731510" algn="r"/>
              </a:tabLst>
            </a:pPr>
            <a:r>
              <a:rPr lang="en-AU" sz="2800" b="1" dirty="0">
                <a:latin typeface="Times New Roman" panose="02020603050405020304" pitchFamily="18" charset="0"/>
                <a:ea typeface="SimSun" panose="02010600030101010101" pitchFamily="2" charset="-122"/>
                <a:cs typeface="Times New Roman" panose="02020603050405020304" pitchFamily="18" charset="0"/>
              </a:rPr>
              <a:t>Trip Table Estimation and Prediction for Dynamic Traffic Assignment Applications</a:t>
            </a:r>
          </a:p>
          <a:p>
            <a:pPr algn="ctr">
              <a:spcAft>
                <a:spcPts val="0"/>
              </a:spcAft>
              <a:tabLst>
                <a:tab pos="2865755" algn="ctr"/>
                <a:tab pos="5731510" algn="r"/>
              </a:tabLst>
            </a:pPr>
            <a:endParaRPr lang="en-AU" sz="2800" b="1" dirty="0">
              <a:latin typeface="Times New Roman" panose="02020603050405020304" pitchFamily="18" charset="0"/>
              <a:ea typeface="SimSun" panose="02010600030101010101" pitchFamily="2" charset="-122"/>
            </a:endParaRPr>
          </a:p>
          <a:p>
            <a:pPr algn="just">
              <a:spcAft>
                <a:spcPts val="0"/>
              </a:spcAft>
              <a:tabLst>
                <a:tab pos="2865755" algn="ctr"/>
                <a:tab pos="5731510" algn="r"/>
              </a:tabLst>
            </a:pPr>
            <a:r>
              <a:rPr lang="en-AU" sz="1600" b="1" dirty="0">
                <a:latin typeface="Times New Roman" panose="02020603050405020304" pitchFamily="18" charset="0"/>
                <a:ea typeface="SimSun" panose="02010600030101010101" pitchFamily="2" charset="-122"/>
              </a:rPr>
              <a:t> </a:t>
            </a:r>
            <a:endParaRPr lang="en-AU" sz="2800" b="1" dirty="0">
              <a:latin typeface="Times New Roman" panose="02020603050405020304" pitchFamily="18" charset="0"/>
              <a:ea typeface="SimSun" panose="02010600030101010101" pitchFamily="2" charset="-122"/>
            </a:endParaRPr>
          </a:p>
          <a:p>
            <a:pPr algn="ctr">
              <a:spcAft>
                <a:spcPts val="0"/>
              </a:spcAft>
            </a:pPr>
            <a:r>
              <a:rPr lang="en-AU" sz="2000" b="1" dirty="0">
                <a:latin typeface="Times New Roman" panose="02020603050405020304" pitchFamily="18" charset="0"/>
                <a:ea typeface="SimSun" panose="02010600030101010101" pitchFamily="2" charset="-122"/>
              </a:rPr>
              <a:t>Sajjad Shafiei</a:t>
            </a:r>
            <a:r>
              <a:rPr lang="en-AU" sz="2000" b="1" baseline="30000" dirty="0">
                <a:latin typeface="Times New Roman" panose="02020603050405020304" pitchFamily="18" charset="0"/>
                <a:ea typeface="SimSun" panose="02010600030101010101" pitchFamily="2" charset="-122"/>
              </a:rPr>
              <a:t>*1</a:t>
            </a:r>
            <a:r>
              <a:rPr lang="en-AU" sz="2000" b="1" dirty="0">
                <a:latin typeface="Times New Roman" panose="02020603050405020304" pitchFamily="18" charset="0"/>
                <a:ea typeface="SimSun" panose="02010600030101010101" pitchFamily="2" charset="-122"/>
              </a:rPr>
              <a:t>, Adriana-Simona Mihăiţă</a:t>
            </a:r>
            <a:r>
              <a:rPr lang="en-AU" sz="2000" b="1" baseline="30000" dirty="0">
                <a:latin typeface="Times New Roman" panose="02020603050405020304" pitchFamily="18" charset="0"/>
                <a:ea typeface="SimSun" panose="02010600030101010101" pitchFamily="2" charset="-122"/>
              </a:rPr>
              <a:t>1,2</a:t>
            </a:r>
            <a:r>
              <a:rPr lang="en-AU" sz="2000" b="1" dirty="0">
                <a:latin typeface="Times New Roman" panose="02020603050405020304" pitchFamily="18" charset="0"/>
                <a:ea typeface="SimSun" panose="02010600030101010101" pitchFamily="2" charset="-122"/>
              </a:rPr>
              <a:t>, Chen Cai</a:t>
            </a:r>
            <a:r>
              <a:rPr lang="en-AU" sz="2000" b="1" baseline="30000" dirty="0">
                <a:latin typeface="Times New Roman" panose="02020603050405020304" pitchFamily="18" charset="0"/>
                <a:ea typeface="SimSun" panose="02010600030101010101" pitchFamily="2" charset="-122"/>
              </a:rPr>
              <a:t>1</a:t>
            </a:r>
            <a:endParaRPr lang="en-AU" sz="2400" dirty="0">
              <a:latin typeface="Times New Roman" panose="02020603050405020304" pitchFamily="18" charset="0"/>
              <a:ea typeface="SimSun" panose="02010600030101010101" pitchFamily="2" charset="-122"/>
            </a:endParaRPr>
          </a:p>
          <a:p>
            <a:pPr algn="ctr">
              <a:spcAft>
                <a:spcPts val="0"/>
              </a:spcAft>
            </a:pPr>
            <a:r>
              <a:rPr lang="en-AU" sz="1600" dirty="0">
                <a:latin typeface="Times New Roman" panose="02020603050405020304" pitchFamily="18" charset="0"/>
                <a:ea typeface="SimSun" panose="02010600030101010101" pitchFamily="2" charset="-122"/>
              </a:rPr>
              <a:t> </a:t>
            </a:r>
          </a:p>
          <a:p>
            <a:pPr algn="ctr">
              <a:spcAft>
                <a:spcPts val="0"/>
              </a:spcAft>
            </a:pPr>
            <a:endParaRPr lang="en-AU" sz="2400" dirty="0">
              <a:latin typeface="Times New Roman" panose="02020603050405020304" pitchFamily="18" charset="0"/>
              <a:ea typeface="SimSun" panose="02010600030101010101" pitchFamily="2" charset="-122"/>
            </a:endParaRPr>
          </a:p>
          <a:p>
            <a:pPr algn="ctr">
              <a:spcAft>
                <a:spcPts val="0"/>
              </a:spcAft>
            </a:pPr>
            <a:r>
              <a:rPr lang="en-AU" sz="1600" baseline="30000" dirty="0">
                <a:latin typeface="Times New Roman" panose="02020603050405020304" pitchFamily="18" charset="0"/>
                <a:ea typeface="SimSun" panose="02010600030101010101" pitchFamily="2" charset="-122"/>
              </a:rPr>
              <a:t>1</a:t>
            </a:r>
            <a:r>
              <a:rPr lang="en-AU" sz="1600" dirty="0">
                <a:latin typeface="Times New Roman" panose="02020603050405020304" pitchFamily="18" charset="0"/>
                <a:ea typeface="SimSun" panose="02010600030101010101" pitchFamily="2" charset="-122"/>
              </a:rPr>
              <a:t>Advanced Data Analytics in Transport, DATA61|CSIRO, Sydney, Australia</a:t>
            </a:r>
            <a:endParaRPr lang="en-AU" sz="2400" dirty="0">
              <a:latin typeface="Times New Roman" panose="02020603050405020304" pitchFamily="18" charset="0"/>
              <a:ea typeface="SimSun" panose="02010600030101010101" pitchFamily="2" charset="-122"/>
            </a:endParaRPr>
          </a:p>
          <a:p>
            <a:pPr algn="ctr">
              <a:spcAft>
                <a:spcPts val="0"/>
              </a:spcAft>
            </a:pPr>
            <a:r>
              <a:rPr lang="en-AU" sz="1600" baseline="30000" dirty="0">
                <a:latin typeface="Times New Roman" panose="02020603050405020304" pitchFamily="18" charset="0"/>
                <a:ea typeface="SimSun" panose="02010600030101010101" pitchFamily="2" charset="-122"/>
              </a:rPr>
              <a:t>2</a:t>
            </a:r>
            <a:r>
              <a:rPr lang="en-AU" sz="1600" dirty="0">
                <a:latin typeface="Times New Roman" panose="02020603050405020304" pitchFamily="18" charset="0"/>
                <a:ea typeface="SimSun" panose="02010600030101010101" pitchFamily="2" charset="-122"/>
              </a:rPr>
              <a:t>University of Technology, Sydney, Australia</a:t>
            </a:r>
            <a:endParaRPr lang="en-AU" sz="2400" dirty="0">
              <a:latin typeface="Times New Roman" panose="02020603050405020304" pitchFamily="18" charset="0"/>
              <a:ea typeface="SimSun" panose="02010600030101010101" pitchFamily="2" charset="-122"/>
            </a:endParaRPr>
          </a:p>
          <a:p>
            <a:pPr algn="ctr">
              <a:spcAft>
                <a:spcPts val="0"/>
              </a:spcAft>
            </a:pPr>
            <a:r>
              <a:rPr lang="en-AU" sz="1600" baseline="30000" dirty="0">
                <a:latin typeface="Times New Roman" panose="02020603050405020304" pitchFamily="18" charset="0"/>
                <a:ea typeface="SimSun" panose="02010600030101010101" pitchFamily="2" charset="-122"/>
              </a:rPr>
              <a:t>*</a:t>
            </a:r>
            <a:r>
              <a:rPr lang="en-AU" sz="1600" u="sng" dirty="0">
                <a:solidFill>
                  <a:srgbClr val="0000FF"/>
                </a:solidFill>
                <a:latin typeface="Times New Roman" panose="02020603050405020304" pitchFamily="18" charset="0"/>
                <a:ea typeface="SimSun" panose="02010600030101010101" pitchFamily="2" charset="-122"/>
                <a:hlinkClick r:id="rId2"/>
              </a:rPr>
              <a:t>sajjad.shafiei@data61.csiro.au</a:t>
            </a:r>
            <a:endParaRPr lang="en-AU"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38573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70179-BF7A-4ECD-A3A5-CBFE1A5083F0}"/>
              </a:ext>
            </a:extLst>
          </p:cNvPr>
          <p:cNvSpPr>
            <a:spLocks noGrp="1"/>
          </p:cNvSpPr>
          <p:nvPr>
            <p:ph type="title"/>
          </p:nvPr>
        </p:nvSpPr>
        <p:spPr/>
        <p:txBody>
          <a:bodyPr/>
          <a:lstStyle/>
          <a:p>
            <a:r>
              <a:rPr lang="en-AU" dirty="0"/>
              <a:t>TDOD Estimation Results</a:t>
            </a:r>
          </a:p>
        </p:txBody>
      </p:sp>
      <p:sp>
        <p:nvSpPr>
          <p:cNvPr id="3" name="Content Placeholder 2">
            <a:extLst>
              <a:ext uri="{FF2B5EF4-FFF2-40B4-BE49-F238E27FC236}">
                <a16:creationId xmlns:a16="http://schemas.microsoft.com/office/drawing/2014/main" id="{10E6466B-5EDC-49F1-A52C-3E64C8BBA904}"/>
              </a:ext>
            </a:extLst>
          </p:cNvPr>
          <p:cNvSpPr>
            <a:spLocks noGrp="1"/>
          </p:cNvSpPr>
          <p:nvPr>
            <p:ph idx="1"/>
          </p:nvPr>
        </p:nvSpPr>
        <p:spPr>
          <a:xfrm>
            <a:off x="330200" y="5370835"/>
            <a:ext cx="8461375" cy="757999"/>
          </a:xfrm>
        </p:spPr>
        <p:txBody>
          <a:bodyPr/>
          <a:lstStyle/>
          <a:p>
            <a:pPr marL="0" indent="0" algn="ctr">
              <a:buNone/>
            </a:pPr>
            <a:r>
              <a:rPr lang="en-AU" sz="1600" dirty="0"/>
              <a:t>Simulated versus observed traffic volumes in four consecutive one-hour interval; before OD estimation implementation (a) 6:00–7:00 am, (b) 7:00–8:00 am, (c) 8:00–9:00 am, and (d) 9:00–10:00 am. After OD estimation implementation (e) 6:00–7:00 am, (f) 7:00–8:00 am, (g) 8:00–9:00 am, and (h) 9:00–10:00 am.</a:t>
            </a:r>
          </a:p>
          <a:p>
            <a:endParaRPr lang="en-AU" dirty="0"/>
          </a:p>
        </p:txBody>
      </p:sp>
      <p:sp>
        <p:nvSpPr>
          <p:cNvPr id="4" name="Footer Placeholder 3">
            <a:extLst>
              <a:ext uri="{FF2B5EF4-FFF2-40B4-BE49-F238E27FC236}">
                <a16:creationId xmlns:a16="http://schemas.microsoft.com/office/drawing/2014/main" id="{029FACDB-74C6-497B-8107-BAE5AB3EEB9E}"/>
              </a:ext>
            </a:extLst>
          </p:cNvPr>
          <p:cNvSpPr>
            <a:spLocks noGrp="1"/>
          </p:cNvSpPr>
          <p:nvPr>
            <p:ph type="ftr" sz="quarter" idx="10"/>
          </p:nvPr>
        </p:nvSpPr>
        <p:spPr/>
        <p:txBody>
          <a:bodyPr/>
          <a:lstStyle/>
          <a:p>
            <a:pPr>
              <a:defRPr/>
            </a:pPr>
            <a:r>
              <a:rPr lang="en-AU"/>
              <a:t>Presentation title  |  Presenter name</a:t>
            </a:r>
          </a:p>
        </p:txBody>
      </p:sp>
      <p:sp>
        <p:nvSpPr>
          <p:cNvPr id="5" name="Slide Number Placeholder 4">
            <a:extLst>
              <a:ext uri="{FF2B5EF4-FFF2-40B4-BE49-F238E27FC236}">
                <a16:creationId xmlns:a16="http://schemas.microsoft.com/office/drawing/2014/main" id="{0536B677-B0E0-4C87-AFF2-6CE7ABE698FF}"/>
              </a:ext>
            </a:extLst>
          </p:cNvPr>
          <p:cNvSpPr>
            <a:spLocks noGrp="1"/>
          </p:cNvSpPr>
          <p:nvPr>
            <p:ph type="sldNum" sz="quarter" idx="11"/>
          </p:nvPr>
        </p:nvSpPr>
        <p:spPr/>
        <p:txBody>
          <a:bodyPr/>
          <a:lstStyle/>
          <a:p>
            <a:pPr>
              <a:defRPr/>
            </a:pPr>
            <a:fld id="{D0E4B696-87CC-499F-9B46-904A18FACFBF}" type="slidenum">
              <a:rPr lang="en-AU" altLang="en-US" smtClean="0"/>
              <a:pPr>
                <a:defRPr/>
              </a:pPr>
              <a:t>10</a:t>
            </a:fld>
            <a:r>
              <a:rPr lang="en-AU" altLang="en-US"/>
              <a:t>  |</a:t>
            </a:r>
          </a:p>
        </p:txBody>
      </p:sp>
      <p:pic>
        <p:nvPicPr>
          <p:cNvPr id="6" name="Picture 5">
            <a:extLst>
              <a:ext uri="{FF2B5EF4-FFF2-40B4-BE49-F238E27FC236}">
                <a16:creationId xmlns:a16="http://schemas.microsoft.com/office/drawing/2014/main" id="{6D00D5A5-0253-4D1A-8FF2-E26F8CACE44B}"/>
              </a:ext>
            </a:extLst>
          </p:cNvPr>
          <p:cNvPicPr/>
          <p:nvPr/>
        </p:nvPicPr>
        <p:blipFill>
          <a:blip r:embed="rId2">
            <a:extLst>
              <a:ext uri="{28A0092B-C50C-407E-A947-70E740481C1C}">
                <a14:useLocalDpi xmlns:a14="http://schemas.microsoft.com/office/drawing/2010/main" val="0"/>
              </a:ext>
            </a:extLst>
          </a:blip>
          <a:stretch>
            <a:fillRect/>
          </a:stretch>
        </p:blipFill>
        <p:spPr>
          <a:xfrm>
            <a:off x="251520" y="1274516"/>
            <a:ext cx="8432800" cy="3960440"/>
          </a:xfrm>
          <a:prstGeom prst="rect">
            <a:avLst/>
          </a:prstGeom>
        </p:spPr>
      </p:pic>
    </p:spTree>
    <p:extLst>
      <p:ext uri="{BB962C8B-B14F-4D97-AF65-F5344CB8AC3E}">
        <p14:creationId xmlns:p14="http://schemas.microsoft.com/office/powerpoint/2010/main" val="259067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1DF32-1D4B-4567-A031-457D1E08DA85}"/>
              </a:ext>
            </a:extLst>
          </p:cNvPr>
          <p:cNvSpPr>
            <a:spLocks noGrp="1"/>
          </p:cNvSpPr>
          <p:nvPr>
            <p:ph type="title"/>
          </p:nvPr>
        </p:nvSpPr>
        <p:spPr/>
        <p:txBody>
          <a:bodyPr/>
          <a:lstStyle/>
          <a:p>
            <a:r>
              <a:rPr lang="en-AU" dirty="0"/>
              <a:t>TDOD Prediction Model</a:t>
            </a:r>
          </a:p>
        </p:txBody>
      </p:sp>
      <p:sp>
        <p:nvSpPr>
          <p:cNvPr id="4" name="Footer Placeholder 3">
            <a:extLst>
              <a:ext uri="{FF2B5EF4-FFF2-40B4-BE49-F238E27FC236}">
                <a16:creationId xmlns:a16="http://schemas.microsoft.com/office/drawing/2014/main" id="{AB5F2FD7-FF51-49F7-806B-9ADADEF772EF}"/>
              </a:ext>
            </a:extLst>
          </p:cNvPr>
          <p:cNvSpPr>
            <a:spLocks noGrp="1"/>
          </p:cNvSpPr>
          <p:nvPr>
            <p:ph type="ftr" sz="quarter" idx="10"/>
          </p:nvPr>
        </p:nvSpPr>
        <p:spPr/>
        <p:txBody>
          <a:bodyPr/>
          <a:lstStyle/>
          <a:p>
            <a:pPr>
              <a:defRPr/>
            </a:pPr>
            <a:r>
              <a:rPr lang="en-AU"/>
              <a:t>Presentation title  |  Presenter name</a:t>
            </a:r>
          </a:p>
        </p:txBody>
      </p:sp>
      <p:sp>
        <p:nvSpPr>
          <p:cNvPr id="5" name="Slide Number Placeholder 4">
            <a:extLst>
              <a:ext uri="{FF2B5EF4-FFF2-40B4-BE49-F238E27FC236}">
                <a16:creationId xmlns:a16="http://schemas.microsoft.com/office/drawing/2014/main" id="{47EE4E06-3707-4DD5-A3F8-67C177DF43AD}"/>
              </a:ext>
            </a:extLst>
          </p:cNvPr>
          <p:cNvSpPr>
            <a:spLocks noGrp="1"/>
          </p:cNvSpPr>
          <p:nvPr>
            <p:ph type="sldNum" sz="quarter" idx="11"/>
          </p:nvPr>
        </p:nvSpPr>
        <p:spPr/>
        <p:txBody>
          <a:bodyPr/>
          <a:lstStyle/>
          <a:p>
            <a:pPr>
              <a:defRPr/>
            </a:pPr>
            <a:fld id="{D0E4B696-87CC-499F-9B46-904A18FACFBF}" type="slidenum">
              <a:rPr lang="en-AU" altLang="en-US" smtClean="0"/>
              <a:pPr>
                <a:defRPr/>
              </a:pPr>
              <a:t>11</a:t>
            </a:fld>
            <a:r>
              <a:rPr lang="en-AU" altLang="en-US"/>
              <a:t>  |</a:t>
            </a:r>
          </a:p>
        </p:txBody>
      </p:sp>
      <p:sp>
        <p:nvSpPr>
          <p:cNvPr id="6" name="Rectangle 5">
            <a:extLst>
              <a:ext uri="{FF2B5EF4-FFF2-40B4-BE49-F238E27FC236}">
                <a16:creationId xmlns:a16="http://schemas.microsoft.com/office/drawing/2014/main" id="{97F59A2C-EA0C-4872-9AC9-5B247BD71B17}"/>
              </a:ext>
            </a:extLst>
          </p:cNvPr>
          <p:cNvSpPr/>
          <p:nvPr/>
        </p:nvSpPr>
        <p:spPr>
          <a:xfrm>
            <a:off x="599547" y="5445609"/>
            <a:ext cx="7614592" cy="792781"/>
          </a:xfrm>
          <a:prstGeom prst="rect">
            <a:avLst/>
          </a:prstGeom>
        </p:spPr>
        <p:txBody>
          <a:bodyPr wrap="square">
            <a:spAutoFit/>
          </a:bodyPr>
          <a:lstStyle/>
          <a:p>
            <a:pPr algn="ctr">
              <a:lnSpc>
                <a:spcPct val="150000"/>
              </a:lnSpc>
              <a:spcAft>
                <a:spcPts val="0"/>
              </a:spcAft>
            </a:pPr>
            <a:r>
              <a:rPr lang="en-US" sz="1600" dirty="0">
                <a:latin typeface="+mn-lt"/>
              </a:rPr>
              <a:t>Validation of demand forecasting models: (a) no model, ARIMA (b) (1,0,0), (c) (1,1,0), (d) (0,0,1), (e) (0,1,1). </a:t>
            </a:r>
            <a:endParaRPr lang="en-AU" sz="1600" dirty="0">
              <a:latin typeface="+mn-lt"/>
            </a:endParaRPr>
          </a:p>
        </p:txBody>
      </p:sp>
      <p:pic>
        <p:nvPicPr>
          <p:cNvPr id="7" name="Picture 6">
            <a:extLst>
              <a:ext uri="{FF2B5EF4-FFF2-40B4-BE49-F238E27FC236}">
                <a16:creationId xmlns:a16="http://schemas.microsoft.com/office/drawing/2014/main" id="{31F5E9F7-D560-4A34-A5CC-A51D5939DD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7299" y="1496698"/>
            <a:ext cx="8173665" cy="3787288"/>
          </a:xfrm>
          <a:prstGeom prst="rect">
            <a:avLst/>
          </a:prstGeom>
          <a:noFill/>
          <a:ln>
            <a:noFill/>
          </a:ln>
        </p:spPr>
      </p:pic>
    </p:spTree>
    <p:extLst>
      <p:ext uri="{BB962C8B-B14F-4D97-AF65-F5344CB8AC3E}">
        <p14:creationId xmlns:p14="http://schemas.microsoft.com/office/powerpoint/2010/main" val="402200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5CAF-0284-4C08-9E8F-DE07BAAD852E}"/>
              </a:ext>
            </a:extLst>
          </p:cNvPr>
          <p:cNvSpPr>
            <a:spLocks noGrp="1"/>
          </p:cNvSpPr>
          <p:nvPr>
            <p:ph type="title"/>
          </p:nvPr>
        </p:nvSpPr>
        <p:spPr/>
        <p:txBody>
          <a:bodyPr/>
          <a:lstStyle/>
          <a:p>
            <a:r>
              <a:rPr lang="en-AU" dirty="0"/>
              <a:t>Incident Management Application</a:t>
            </a:r>
          </a:p>
        </p:txBody>
      </p:sp>
      <p:sp>
        <p:nvSpPr>
          <p:cNvPr id="3" name="Content Placeholder 2">
            <a:extLst>
              <a:ext uri="{FF2B5EF4-FFF2-40B4-BE49-F238E27FC236}">
                <a16:creationId xmlns:a16="http://schemas.microsoft.com/office/drawing/2014/main" id="{2C88C5E5-E659-4931-BCBC-1C604F3CEC2C}"/>
              </a:ext>
            </a:extLst>
          </p:cNvPr>
          <p:cNvSpPr>
            <a:spLocks noGrp="1"/>
          </p:cNvSpPr>
          <p:nvPr>
            <p:ph idx="1"/>
          </p:nvPr>
        </p:nvSpPr>
        <p:spPr>
          <a:xfrm>
            <a:off x="358775" y="1268413"/>
            <a:ext cx="8461375" cy="2446655"/>
          </a:xfrm>
        </p:spPr>
        <p:txBody>
          <a:bodyPr/>
          <a:lstStyle/>
          <a:p>
            <a:r>
              <a:rPr lang="en-AU" sz="1800" dirty="0"/>
              <a:t>we employ the proposed OD demand estimation and prediction for an incident analysis application. </a:t>
            </a:r>
          </a:p>
          <a:p>
            <a:r>
              <a:rPr lang="en-AU" sz="1800" dirty="0"/>
              <a:t>We considered a reported incident on the Anzac Bridge towards the Sydney central business district (CBD).  </a:t>
            </a:r>
          </a:p>
          <a:p>
            <a:r>
              <a:rPr lang="en-AU" sz="1800" dirty="0"/>
              <a:t>Two lanes have been affected by the incident which took place at 09:57 AM. The incident information (location and the number of lanes affected) are transferred to the simulation.</a:t>
            </a:r>
          </a:p>
          <a:p>
            <a:r>
              <a:rPr lang="en-AU" sz="1800" dirty="0"/>
              <a:t>The demand prediction module is triggered to forecast the demand starting from 10:00 AM for the next half hour. </a:t>
            </a:r>
            <a:endParaRPr lang="en-AU" dirty="0"/>
          </a:p>
        </p:txBody>
      </p:sp>
      <p:sp>
        <p:nvSpPr>
          <p:cNvPr id="4" name="Footer Placeholder 3">
            <a:extLst>
              <a:ext uri="{FF2B5EF4-FFF2-40B4-BE49-F238E27FC236}">
                <a16:creationId xmlns:a16="http://schemas.microsoft.com/office/drawing/2014/main" id="{CABF4D2F-AD82-482D-83CD-B9D5AAC7E02E}"/>
              </a:ext>
            </a:extLst>
          </p:cNvPr>
          <p:cNvSpPr>
            <a:spLocks noGrp="1"/>
          </p:cNvSpPr>
          <p:nvPr>
            <p:ph type="ftr" sz="quarter" idx="10"/>
          </p:nvPr>
        </p:nvSpPr>
        <p:spPr/>
        <p:txBody>
          <a:bodyPr/>
          <a:lstStyle/>
          <a:p>
            <a:pPr>
              <a:defRPr/>
            </a:pPr>
            <a:r>
              <a:rPr lang="en-AU"/>
              <a:t>Presentation title  |  Presenter name</a:t>
            </a:r>
          </a:p>
        </p:txBody>
      </p:sp>
      <p:sp>
        <p:nvSpPr>
          <p:cNvPr id="5" name="Slide Number Placeholder 4">
            <a:extLst>
              <a:ext uri="{FF2B5EF4-FFF2-40B4-BE49-F238E27FC236}">
                <a16:creationId xmlns:a16="http://schemas.microsoft.com/office/drawing/2014/main" id="{A60AE460-C349-47E2-8A5F-07B69F9E8D36}"/>
              </a:ext>
            </a:extLst>
          </p:cNvPr>
          <p:cNvSpPr>
            <a:spLocks noGrp="1"/>
          </p:cNvSpPr>
          <p:nvPr>
            <p:ph type="sldNum" sz="quarter" idx="11"/>
          </p:nvPr>
        </p:nvSpPr>
        <p:spPr/>
        <p:txBody>
          <a:bodyPr/>
          <a:lstStyle/>
          <a:p>
            <a:pPr>
              <a:defRPr/>
            </a:pPr>
            <a:fld id="{D0E4B696-87CC-499F-9B46-904A18FACFBF}" type="slidenum">
              <a:rPr lang="en-AU" altLang="en-US" smtClean="0"/>
              <a:pPr>
                <a:defRPr/>
              </a:pPr>
              <a:t>12</a:t>
            </a:fld>
            <a:r>
              <a:rPr lang="en-AU" altLang="en-US"/>
              <a:t>  |</a:t>
            </a:r>
          </a:p>
        </p:txBody>
      </p:sp>
      <p:sp>
        <p:nvSpPr>
          <p:cNvPr id="6" name="Rectangle 2">
            <a:extLst>
              <a:ext uri="{FF2B5EF4-FFF2-40B4-BE49-F238E27FC236}">
                <a16:creationId xmlns:a16="http://schemas.microsoft.com/office/drawing/2014/main" id="{F4401859-680A-400B-9585-A412888AF6DF}"/>
              </a:ext>
            </a:extLst>
          </p:cNvPr>
          <p:cNvSpPr>
            <a:spLocks noChangeArrowheads="1"/>
          </p:cNvSpPr>
          <p:nvPr/>
        </p:nvSpPr>
        <p:spPr bwMode="auto">
          <a:xfrm>
            <a:off x="755576" y="34588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3073" name="Picture 8">
            <a:extLst>
              <a:ext uri="{FF2B5EF4-FFF2-40B4-BE49-F238E27FC236}">
                <a16:creationId xmlns:a16="http://schemas.microsoft.com/office/drawing/2014/main" id="{1F2FC388-4C04-4D95-AE08-412D00609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226"/>
          <a:stretch>
            <a:fillRect/>
          </a:stretch>
        </p:blipFill>
        <p:spPr bwMode="auto">
          <a:xfrm>
            <a:off x="1443236" y="3828379"/>
            <a:ext cx="3238500" cy="23558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EE64B17-7FF1-4782-AD44-FBAC7A46AB2C}"/>
              </a:ext>
            </a:extLst>
          </p:cNvPr>
          <p:cNvSpPr/>
          <p:nvPr/>
        </p:nvSpPr>
        <p:spPr>
          <a:xfrm>
            <a:off x="4716639" y="5581005"/>
            <a:ext cx="3600400" cy="584775"/>
          </a:xfrm>
          <a:prstGeom prst="rect">
            <a:avLst/>
          </a:prstGeom>
        </p:spPr>
        <p:txBody>
          <a:bodyPr wrap="square">
            <a:spAutoFit/>
          </a:bodyPr>
          <a:lstStyle/>
          <a:p>
            <a:r>
              <a:rPr lang="en-AU" sz="1600" dirty="0">
                <a:latin typeface="Times New Roman" panose="02020603050405020304" pitchFamily="18" charset="0"/>
                <a:ea typeface="SimSun" panose="02010600030101010101" pitchFamily="2" charset="-122"/>
              </a:rPr>
              <a:t>The configuration of the incident area, Anzac Bridge, Sydney.</a:t>
            </a:r>
            <a:endParaRPr lang="en-AU" sz="1600" dirty="0"/>
          </a:p>
        </p:txBody>
      </p:sp>
    </p:spTree>
    <p:extLst>
      <p:ext uri="{BB962C8B-B14F-4D97-AF65-F5344CB8AC3E}">
        <p14:creationId xmlns:p14="http://schemas.microsoft.com/office/powerpoint/2010/main" val="5448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773-D211-4110-A52C-D42B7C8E8304}"/>
              </a:ext>
            </a:extLst>
          </p:cNvPr>
          <p:cNvSpPr>
            <a:spLocks noGrp="1"/>
          </p:cNvSpPr>
          <p:nvPr>
            <p:ph type="title"/>
          </p:nvPr>
        </p:nvSpPr>
        <p:spPr/>
        <p:txBody>
          <a:bodyPr/>
          <a:lstStyle/>
          <a:p>
            <a:r>
              <a:rPr lang="en-AU" dirty="0"/>
              <a:t>Impact of Incident duration on traffic</a:t>
            </a:r>
          </a:p>
        </p:txBody>
      </p:sp>
      <p:sp>
        <p:nvSpPr>
          <p:cNvPr id="3" name="Content Placeholder 2">
            <a:extLst>
              <a:ext uri="{FF2B5EF4-FFF2-40B4-BE49-F238E27FC236}">
                <a16:creationId xmlns:a16="http://schemas.microsoft.com/office/drawing/2014/main" id="{3D1FB777-487C-4180-95E9-5428C3D0D8CA}"/>
              </a:ext>
            </a:extLst>
          </p:cNvPr>
          <p:cNvSpPr>
            <a:spLocks noGrp="1"/>
          </p:cNvSpPr>
          <p:nvPr>
            <p:ph idx="1"/>
          </p:nvPr>
        </p:nvSpPr>
        <p:spPr>
          <a:xfrm>
            <a:off x="358775" y="1468493"/>
            <a:ext cx="8461375" cy="1701293"/>
          </a:xfrm>
        </p:spPr>
        <p:txBody>
          <a:bodyPr/>
          <a:lstStyle/>
          <a:p>
            <a:r>
              <a:rPr lang="en-AU" dirty="0"/>
              <a:t>The figures present the impact of an incident duration on the traffic flows and network delay. </a:t>
            </a:r>
          </a:p>
          <a:p>
            <a:r>
              <a:rPr lang="en-AU" dirty="0"/>
              <a:t>We basically simulated what would be the impact on the traffic flow if the incident would last for 3 minutes, 5 minutes, 7 minutes and 10 minutes. </a:t>
            </a:r>
          </a:p>
        </p:txBody>
      </p:sp>
      <p:sp>
        <p:nvSpPr>
          <p:cNvPr id="4" name="Footer Placeholder 3">
            <a:extLst>
              <a:ext uri="{FF2B5EF4-FFF2-40B4-BE49-F238E27FC236}">
                <a16:creationId xmlns:a16="http://schemas.microsoft.com/office/drawing/2014/main" id="{4BEA3907-92CA-4F56-88F1-6E937DFAD2FD}"/>
              </a:ext>
            </a:extLst>
          </p:cNvPr>
          <p:cNvSpPr>
            <a:spLocks noGrp="1"/>
          </p:cNvSpPr>
          <p:nvPr>
            <p:ph type="ftr" sz="quarter" idx="10"/>
          </p:nvPr>
        </p:nvSpPr>
        <p:spPr/>
        <p:txBody>
          <a:bodyPr/>
          <a:lstStyle/>
          <a:p>
            <a:pPr>
              <a:defRPr/>
            </a:pPr>
            <a:r>
              <a:rPr lang="en-AU"/>
              <a:t>Presentation title  |  Presenter name</a:t>
            </a:r>
          </a:p>
        </p:txBody>
      </p:sp>
      <p:sp>
        <p:nvSpPr>
          <p:cNvPr id="5" name="Slide Number Placeholder 4">
            <a:extLst>
              <a:ext uri="{FF2B5EF4-FFF2-40B4-BE49-F238E27FC236}">
                <a16:creationId xmlns:a16="http://schemas.microsoft.com/office/drawing/2014/main" id="{FE74BB22-4EC4-4407-87AD-DF5BEF6C12DA}"/>
              </a:ext>
            </a:extLst>
          </p:cNvPr>
          <p:cNvSpPr>
            <a:spLocks noGrp="1"/>
          </p:cNvSpPr>
          <p:nvPr>
            <p:ph type="sldNum" sz="quarter" idx="11"/>
          </p:nvPr>
        </p:nvSpPr>
        <p:spPr/>
        <p:txBody>
          <a:bodyPr/>
          <a:lstStyle/>
          <a:p>
            <a:pPr>
              <a:defRPr/>
            </a:pPr>
            <a:fld id="{D0E4B696-87CC-499F-9B46-904A18FACFBF}" type="slidenum">
              <a:rPr lang="en-AU" altLang="en-US" smtClean="0"/>
              <a:pPr>
                <a:defRPr/>
              </a:pPr>
              <a:t>13</a:t>
            </a:fld>
            <a:r>
              <a:rPr lang="en-AU" altLang="en-US"/>
              <a:t>  |</a:t>
            </a:r>
          </a:p>
        </p:txBody>
      </p:sp>
      <p:pic>
        <p:nvPicPr>
          <p:cNvPr id="6" name="Picture 5">
            <a:extLst>
              <a:ext uri="{FF2B5EF4-FFF2-40B4-BE49-F238E27FC236}">
                <a16:creationId xmlns:a16="http://schemas.microsoft.com/office/drawing/2014/main" id="{183C0C23-736B-495C-B0B8-8E39ABED017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404082"/>
            <a:ext cx="4320480" cy="2427850"/>
          </a:xfrm>
          <a:prstGeom prst="rect">
            <a:avLst/>
          </a:prstGeom>
          <a:noFill/>
        </p:spPr>
      </p:pic>
      <p:pic>
        <p:nvPicPr>
          <p:cNvPr id="7" name="Picture 6">
            <a:extLst>
              <a:ext uri="{FF2B5EF4-FFF2-40B4-BE49-F238E27FC236}">
                <a16:creationId xmlns:a16="http://schemas.microsoft.com/office/drawing/2014/main" id="{EE366164-8146-48D7-8687-2FE9CDAAE4D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04082"/>
            <a:ext cx="4320480" cy="2496279"/>
          </a:xfrm>
          <a:prstGeom prst="rect">
            <a:avLst/>
          </a:prstGeom>
          <a:noFill/>
        </p:spPr>
      </p:pic>
      <p:sp>
        <p:nvSpPr>
          <p:cNvPr id="8" name="Rectangle 7">
            <a:extLst>
              <a:ext uri="{FF2B5EF4-FFF2-40B4-BE49-F238E27FC236}">
                <a16:creationId xmlns:a16="http://schemas.microsoft.com/office/drawing/2014/main" id="{DD6C405A-AD1E-4584-85D6-D5D5E211D4CF}"/>
              </a:ext>
            </a:extLst>
          </p:cNvPr>
          <p:cNvSpPr/>
          <p:nvPr/>
        </p:nvSpPr>
        <p:spPr>
          <a:xfrm>
            <a:off x="358775" y="5900361"/>
            <a:ext cx="8353055" cy="369332"/>
          </a:xfrm>
          <a:prstGeom prst="rect">
            <a:avLst/>
          </a:prstGeom>
        </p:spPr>
        <p:txBody>
          <a:bodyPr wrap="square">
            <a:spAutoFit/>
          </a:bodyPr>
          <a:lstStyle/>
          <a:p>
            <a:r>
              <a:rPr lang="en-AU" dirty="0">
                <a:latin typeface="Times New Roman" panose="02020603050405020304" pitchFamily="18" charset="0"/>
                <a:ea typeface="SimSun" panose="02010600030101010101" pitchFamily="2" charset="-122"/>
              </a:rPr>
              <a:t>(a) Traffic flow passing through the bridge (b) Averaged delay for travellers in the area.</a:t>
            </a:r>
            <a:endParaRPr lang="en-AU" dirty="0"/>
          </a:p>
        </p:txBody>
      </p:sp>
    </p:spTree>
    <p:extLst>
      <p:ext uri="{BB962C8B-B14F-4D97-AF65-F5344CB8AC3E}">
        <p14:creationId xmlns:p14="http://schemas.microsoft.com/office/powerpoint/2010/main" val="290775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A9FB-6777-4257-AF73-70369D23ED26}"/>
              </a:ext>
            </a:extLst>
          </p:cNvPr>
          <p:cNvSpPr>
            <a:spLocks noGrp="1"/>
          </p:cNvSpPr>
          <p:nvPr>
            <p:ph type="title"/>
          </p:nvPr>
        </p:nvSpPr>
        <p:spPr/>
        <p:txBody>
          <a:bodyPr/>
          <a:lstStyle/>
          <a:p>
            <a:r>
              <a:rPr lang="en-AU" dirty="0"/>
              <a:t>Conclusion</a:t>
            </a:r>
          </a:p>
        </p:txBody>
      </p:sp>
      <p:sp>
        <p:nvSpPr>
          <p:cNvPr id="3" name="Content Placeholder 2">
            <a:extLst>
              <a:ext uri="{FF2B5EF4-FFF2-40B4-BE49-F238E27FC236}">
                <a16:creationId xmlns:a16="http://schemas.microsoft.com/office/drawing/2014/main" id="{E5ABEA2C-CFE8-41A2-BB7B-EC3C094C9B66}"/>
              </a:ext>
            </a:extLst>
          </p:cNvPr>
          <p:cNvSpPr>
            <a:spLocks noGrp="1"/>
          </p:cNvSpPr>
          <p:nvPr>
            <p:ph idx="1"/>
          </p:nvPr>
        </p:nvSpPr>
        <p:spPr>
          <a:xfrm>
            <a:off x="358775" y="1412776"/>
            <a:ext cx="8461375" cy="4573587"/>
          </a:xfrm>
        </p:spPr>
        <p:txBody>
          <a:bodyPr/>
          <a:lstStyle/>
          <a:p>
            <a:r>
              <a:rPr lang="en-AU" sz="2000" dirty="0"/>
              <a:t>This study proposed an efficient OD estimation and prediction approach to reinforce a simulation-based DTA model for operational and planning applications. </a:t>
            </a:r>
          </a:p>
          <a:p>
            <a:r>
              <a:rPr lang="en-AU" sz="2000" dirty="0"/>
              <a:t>The proposed approach initially calibrates the DTA model based on the most updated archived traffic data and then use it for demand prediction for the next time interval. </a:t>
            </a:r>
          </a:p>
          <a:p>
            <a:r>
              <a:rPr lang="en-AU" sz="2000" dirty="0"/>
              <a:t>A bi-level dynamic OD demand estimation problem was formulated and solved iteratively. </a:t>
            </a:r>
          </a:p>
          <a:p>
            <a:r>
              <a:rPr lang="en-AU" sz="2000" dirty="0"/>
              <a:t>The performance of the model was also investigated for the short-term OD prediction. Results show the high capability of the proposed dynamic OD demand estimation to improve the goodness of fit. </a:t>
            </a:r>
          </a:p>
          <a:p>
            <a:r>
              <a:rPr lang="en-AU" sz="2000" dirty="0"/>
              <a:t>An application of the well-calibrated model (R2 =0.93) is presented to show the applicability of the model for daily network operation purposes under incident circumstances. </a:t>
            </a:r>
          </a:p>
        </p:txBody>
      </p:sp>
      <p:sp>
        <p:nvSpPr>
          <p:cNvPr id="4" name="Footer Placeholder 3">
            <a:extLst>
              <a:ext uri="{FF2B5EF4-FFF2-40B4-BE49-F238E27FC236}">
                <a16:creationId xmlns:a16="http://schemas.microsoft.com/office/drawing/2014/main" id="{68CB8744-59D6-49B6-9A80-26A07460C448}"/>
              </a:ext>
            </a:extLst>
          </p:cNvPr>
          <p:cNvSpPr>
            <a:spLocks noGrp="1"/>
          </p:cNvSpPr>
          <p:nvPr>
            <p:ph type="ftr" sz="quarter" idx="10"/>
          </p:nvPr>
        </p:nvSpPr>
        <p:spPr/>
        <p:txBody>
          <a:bodyPr/>
          <a:lstStyle/>
          <a:p>
            <a:pPr>
              <a:defRPr/>
            </a:pPr>
            <a:r>
              <a:rPr lang="en-AU"/>
              <a:t>Presentation title  |  Presenter name</a:t>
            </a:r>
          </a:p>
        </p:txBody>
      </p:sp>
      <p:sp>
        <p:nvSpPr>
          <p:cNvPr id="5" name="Slide Number Placeholder 4">
            <a:extLst>
              <a:ext uri="{FF2B5EF4-FFF2-40B4-BE49-F238E27FC236}">
                <a16:creationId xmlns:a16="http://schemas.microsoft.com/office/drawing/2014/main" id="{C8DE7E3E-7261-45FC-9A8B-1AD6CC97E6CC}"/>
              </a:ext>
            </a:extLst>
          </p:cNvPr>
          <p:cNvSpPr>
            <a:spLocks noGrp="1"/>
          </p:cNvSpPr>
          <p:nvPr>
            <p:ph type="sldNum" sz="quarter" idx="11"/>
          </p:nvPr>
        </p:nvSpPr>
        <p:spPr/>
        <p:txBody>
          <a:bodyPr/>
          <a:lstStyle/>
          <a:p>
            <a:pPr>
              <a:defRPr/>
            </a:pPr>
            <a:fld id="{D0E4B696-87CC-499F-9B46-904A18FACFBF}" type="slidenum">
              <a:rPr lang="en-AU" altLang="en-US" smtClean="0"/>
              <a:pPr>
                <a:defRPr/>
              </a:pPr>
              <a:t>14</a:t>
            </a:fld>
            <a:r>
              <a:rPr lang="en-AU" altLang="en-US"/>
              <a:t>  |</a:t>
            </a:r>
          </a:p>
        </p:txBody>
      </p:sp>
    </p:spTree>
    <p:extLst>
      <p:ext uri="{BB962C8B-B14F-4D97-AF65-F5344CB8AC3E}">
        <p14:creationId xmlns:p14="http://schemas.microsoft.com/office/powerpoint/2010/main" val="401121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AU" dirty="0"/>
          </a:p>
          <a:p>
            <a:pPr marL="0" indent="0" algn="ctr">
              <a:buNone/>
            </a:pPr>
            <a:endParaRPr lang="en-AU" dirty="0"/>
          </a:p>
          <a:p>
            <a:pPr marL="0" indent="0" algn="ctr">
              <a:buNone/>
            </a:pPr>
            <a:endParaRPr lang="en-AU" dirty="0"/>
          </a:p>
          <a:p>
            <a:pPr marL="0" indent="0" algn="ctr">
              <a:buNone/>
            </a:pPr>
            <a:endParaRPr lang="en-AU" dirty="0"/>
          </a:p>
          <a:p>
            <a:pPr marL="0" indent="0" algn="ctr">
              <a:buNone/>
            </a:pPr>
            <a:endParaRPr lang="en-AU" dirty="0"/>
          </a:p>
          <a:p>
            <a:pPr marL="0" indent="0" algn="ctr">
              <a:buNone/>
            </a:pPr>
            <a:r>
              <a:rPr lang="en-AU" sz="3200" dirty="0"/>
              <a:t>THANK YOU! </a:t>
            </a:r>
          </a:p>
        </p:txBody>
      </p:sp>
    </p:spTree>
    <p:extLst>
      <p:ext uri="{BB962C8B-B14F-4D97-AF65-F5344CB8AC3E}">
        <p14:creationId xmlns:p14="http://schemas.microsoft.com/office/powerpoint/2010/main" val="312079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5057B-44E6-4A05-BB5B-9643C51E7D7D}"/>
              </a:ext>
            </a:extLst>
          </p:cNvPr>
          <p:cNvSpPr>
            <a:spLocks noGrp="1"/>
          </p:cNvSpPr>
          <p:nvPr>
            <p:ph type="title"/>
          </p:nvPr>
        </p:nvSpPr>
        <p:spPr/>
        <p:txBody>
          <a:bodyPr/>
          <a:lstStyle/>
          <a:p>
            <a:r>
              <a:rPr lang="en-AU" dirty="0"/>
              <a:t>Outline</a:t>
            </a:r>
          </a:p>
        </p:txBody>
      </p:sp>
      <p:sp>
        <p:nvSpPr>
          <p:cNvPr id="3" name="Content Placeholder 2">
            <a:extLst>
              <a:ext uri="{FF2B5EF4-FFF2-40B4-BE49-F238E27FC236}">
                <a16:creationId xmlns:a16="http://schemas.microsoft.com/office/drawing/2014/main" id="{89208FE0-65E0-47D1-A32F-639602D78867}"/>
              </a:ext>
            </a:extLst>
          </p:cNvPr>
          <p:cNvSpPr>
            <a:spLocks noGrp="1"/>
          </p:cNvSpPr>
          <p:nvPr>
            <p:ph idx="1"/>
          </p:nvPr>
        </p:nvSpPr>
        <p:spPr/>
        <p:txBody>
          <a:bodyPr/>
          <a:lstStyle/>
          <a:p>
            <a:r>
              <a:rPr lang="en-AU" dirty="0"/>
              <a:t>Introduction</a:t>
            </a:r>
          </a:p>
          <a:p>
            <a:pPr lvl="1"/>
            <a:r>
              <a:rPr lang="en-AU" dirty="0"/>
              <a:t>Dynamic Traffic Assignment (DTA)</a:t>
            </a:r>
          </a:p>
          <a:p>
            <a:pPr lvl="1"/>
            <a:r>
              <a:rPr lang="en-AU" dirty="0"/>
              <a:t>Pros and cons for DTA models</a:t>
            </a:r>
          </a:p>
          <a:p>
            <a:pPr lvl="1"/>
            <a:r>
              <a:rPr lang="en-AU" dirty="0"/>
              <a:t>Time-dependent Origin-Destination Demand (TDOD)</a:t>
            </a:r>
          </a:p>
          <a:p>
            <a:r>
              <a:rPr lang="en-AU" dirty="0"/>
              <a:t>Methodology</a:t>
            </a:r>
          </a:p>
          <a:p>
            <a:pPr lvl="1"/>
            <a:r>
              <a:rPr lang="en-AU" dirty="0"/>
              <a:t>TDOD demand estimation problem</a:t>
            </a:r>
          </a:p>
          <a:p>
            <a:pPr lvl="1"/>
            <a:r>
              <a:rPr lang="en-AU" dirty="0"/>
              <a:t>TDOD demand prediction problem</a:t>
            </a:r>
          </a:p>
          <a:p>
            <a:r>
              <a:rPr lang="en-AU" dirty="0"/>
              <a:t>Results</a:t>
            </a:r>
          </a:p>
          <a:p>
            <a:pPr lvl="1"/>
            <a:r>
              <a:rPr lang="en-AU" dirty="0"/>
              <a:t>Case study: Victoria Rd Corridor Model</a:t>
            </a:r>
          </a:p>
          <a:p>
            <a:r>
              <a:rPr lang="en-AU" dirty="0"/>
              <a:t>Incident Management Application</a:t>
            </a:r>
          </a:p>
          <a:p>
            <a:r>
              <a:rPr lang="en-AU" dirty="0"/>
              <a:t>Conclusion</a:t>
            </a:r>
          </a:p>
        </p:txBody>
      </p:sp>
      <p:sp>
        <p:nvSpPr>
          <p:cNvPr id="4" name="Footer Placeholder 3">
            <a:extLst>
              <a:ext uri="{FF2B5EF4-FFF2-40B4-BE49-F238E27FC236}">
                <a16:creationId xmlns:a16="http://schemas.microsoft.com/office/drawing/2014/main" id="{79E8EE40-C405-4A2E-8117-25EC547862D6}"/>
              </a:ext>
            </a:extLst>
          </p:cNvPr>
          <p:cNvSpPr>
            <a:spLocks noGrp="1"/>
          </p:cNvSpPr>
          <p:nvPr>
            <p:ph type="ftr" sz="quarter" idx="10"/>
          </p:nvPr>
        </p:nvSpPr>
        <p:spPr/>
        <p:txBody>
          <a:bodyPr/>
          <a:lstStyle/>
          <a:p>
            <a:pPr>
              <a:defRPr/>
            </a:pPr>
            <a:r>
              <a:rPr lang="en-AU"/>
              <a:t>Presentation title  |  Presenter name</a:t>
            </a:r>
          </a:p>
        </p:txBody>
      </p:sp>
      <p:sp>
        <p:nvSpPr>
          <p:cNvPr id="5" name="Slide Number Placeholder 4">
            <a:extLst>
              <a:ext uri="{FF2B5EF4-FFF2-40B4-BE49-F238E27FC236}">
                <a16:creationId xmlns:a16="http://schemas.microsoft.com/office/drawing/2014/main" id="{CC3BF922-9F3F-4AD1-B2D0-AC28A4B37EC8}"/>
              </a:ext>
            </a:extLst>
          </p:cNvPr>
          <p:cNvSpPr>
            <a:spLocks noGrp="1"/>
          </p:cNvSpPr>
          <p:nvPr>
            <p:ph type="sldNum" sz="quarter" idx="11"/>
          </p:nvPr>
        </p:nvSpPr>
        <p:spPr/>
        <p:txBody>
          <a:bodyPr/>
          <a:lstStyle/>
          <a:p>
            <a:pPr>
              <a:defRPr/>
            </a:pPr>
            <a:fld id="{D0E4B696-87CC-499F-9B46-904A18FACFBF}" type="slidenum">
              <a:rPr lang="en-AU" altLang="en-US" smtClean="0"/>
              <a:pPr>
                <a:defRPr/>
              </a:pPr>
              <a:t>2</a:t>
            </a:fld>
            <a:r>
              <a:rPr lang="en-AU" altLang="en-US"/>
              <a:t>  |</a:t>
            </a:r>
          </a:p>
        </p:txBody>
      </p:sp>
    </p:spTree>
    <p:extLst>
      <p:ext uri="{BB962C8B-B14F-4D97-AF65-F5344CB8AC3E}">
        <p14:creationId xmlns:p14="http://schemas.microsoft.com/office/powerpoint/2010/main" val="11842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1967-1BE7-43F1-AAEF-94D1452803E6}"/>
              </a:ext>
            </a:extLst>
          </p:cNvPr>
          <p:cNvSpPr>
            <a:spLocks noGrp="1"/>
          </p:cNvSpPr>
          <p:nvPr>
            <p:ph type="title"/>
          </p:nvPr>
        </p:nvSpPr>
        <p:spPr/>
        <p:txBody>
          <a:bodyPr/>
          <a:lstStyle/>
          <a:p>
            <a:r>
              <a:rPr lang="en-AU" dirty="0"/>
              <a:t>Introduction: DTA</a:t>
            </a:r>
          </a:p>
        </p:txBody>
      </p:sp>
      <p:sp>
        <p:nvSpPr>
          <p:cNvPr id="3" name="Content Placeholder 2">
            <a:extLst>
              <a:ext uri="{FF2B5EF4-FFF2-40B4-BE49-F238E27FC236}">
                <a16:creationId xmlns:a16="http://schemas.microsoft.com/office/drawing/2014/main" id="{1D08EC75-33D1-4238-AEF8-6365596BBDE2}"/>
              </a:ext>
            </a:extLst>
          </p:cNvPr>
          <p:cNvSpPr>
            <a:spLocks noGrp="1"/>
          </p:cNvSpPr>
          <p:nvPr>
            <p:ph idx="1"/>
          </p:nvPr>
        </p:nvSpPr>
        <p:spPr/>
        <p:txBody>
          <a:bodyPr/>
          <a:lstStyle/>
          <a:p>
            <a:r>
              <a:rPr lang="en-AU" dirty="0"/>
              <a:t>Traffic forecasting is a necessary step for efficient network operation and is an integral part of intelligent transportation systems (ITS) applications. </a:t>
            </a:r>
          </a:p>
          <a:p>
            <a:r>
              <a:rPr lang="en-AU" dirty="0"/>
              <a:t>In the transport domain, dynamic traffic assignment (DTA) models are known as a reliable tool to replicate complex traffic conditions.</a:t>
            </a:r>
          </a:p>
          <a:p>
            <a:r>
              <a:rPr lang="en-AU" dirty="0"/>
              <a:t>These models are mainly built based on game theory principles. Each traveller attempts to minimize his/her travel cost (time) while their decision impacts the traffic condition other traveller’s decisions to move in the network.</a:t>
            </a:r>
          </a:p>
        </p:txBody>
      </p:sp>
      <p:sp>
        <p:nvSpPr>
          <p:cNvPr id="4" name="Footer Placeholder 3">
            <a:extLst>
              <a:ext uri="{FF2B5EF4-FFF2-40B4-BE49-F238E27FC236}">
                <a16:creationId xmlns:a16="http://schemas.microsoft.com/office/drawing/2014/main" id="{78B9937A-3FE4-4023-B74E-B41E41EE8CF1}"/>
              </a:ext>
            </a:extLst>
          </p:cNvPr>
          <p:cNvSpPr>
            <a:spLocks noGrp="1"/>
          </p:cNvSpPr>
          <p:nvPr>
            <p:ph type="ftr" sz="quarter" idx="10"/>
          </p:nvPr>
        </p:nvSpPr>
        <p:spPr/>
        <p:txBody>
          <a:bodyPr/>
          <a:lstStyle/>
          <a:p>
            <a:pPr>
              <a:defRPr/>
            </a:pPr>
            <a:r>
              <a:rPr lang="en-AU"/>
              <a:t>Presentation title  |  Presenter name</a:t>
            </a:r>
          </a:p>
        </p:txBody>
      </p:sp>
      <p:sp>
        <p:nvSpPr>
          <p:cNvPr id="5" name="Slide Number Placeholder 4">
            <a:extLst>
              <a:ext uri="{FF2B5EF4-FFF2-40B4-BE49-F238E27FC236}">
                <a16:creationId xmlns:a16="http://schemas.microsoft.com/office/drawing/2014/main" id="{9D70DAB5-514E-4CCE-9B93-6E75E0D04BE2}"/>
              </a:ext>
            </a:extLst>
          </p:cNvPr>
          <p:cNvSpPr>
            <a:spLocks noGrp="1"/>
          </p:cNvSpPr>
          <p:nvPr>
            <p:ph type="sldNum" sz="quarter" idx="11"/>
          </p:nvPr>
        </p:nvSpPr>
        <p:spPr/>
        <p:txBody>
          <a:bodyPr/>
          <a:lstStyle/>
          <a:p>
            <a:pPr>
              <a:defRPr/>
            </a:pPr>
            <a:fld id="{D0E4B696-87CC-499F-9B46-904A18FACFBF}" type="slidenum">
              <a:rPr lang="en-AU" altLang="en-US" smtClean="0"/>
              <a:pPr>
                <a:defRPr/>
              </a:pPr>
              <a:t>3</a:t>
            </a:fld>
            <a:r>
              <a:rPr lang="en-AU" altLang="en-US"/>
              <a:t>  |</a:t>
            </a:r>
          </a:p>
        </p:txBody>
      </p:sp>
    </p:spTree>
    <p:extLst>
      <p:ext uri="{BB962C8B-B14F-4D97-AF65-F5344CB8AC3E}">
        <p14:creationId xmlns:p14="http://schemas.microsoft.com/office/powerpoint/2010/main" val="202807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3569-8AED-4043-85A4-60AF68CE5DCC}"/>
              </a:ext>
            </a:extLst>
          </p:cNvPr>
          <p:cNvSpPr>
            <a:spLocks noGrp="1"/>
          </p:cNvSpPr>
          <p:nvPr>
            <p:ph type="title"/>
          </p:nvPr>
        </p:nvSpPr>
        <p:spPr/>
        <p:txBody>
          <a:bodyPr/>
          <a:lstStyle/>
          <a:p>
            <a:r>
              <a:rPr lang="en-AU" dirty="0"/>
              <a:t>Introduction: DTA - pros and cons</a:t>
            </a:r>
          </a:p>
        </p:txBody>
      </p:sp>
      <p:sp>
        <p:nvSpPr>
          <p:cNvPr id="3" name="Content Placeholder 2">
            <a:extLst>
              <a:ext uri="{FF2B5EF4-FFF2-40B4-BE49-F238E27FC236}">
                <a16:creationId xmlns:a16="http://schemas.microsoft.com/office/drawing/2014/main" id="{46A440EE-E374-4F44-B513-3DB05FD27065}"/>
              </a:ext>
            </a:extLst>
          </p:cNvPr>
          <p:cNvSpPr>
            <a:spLocks noGrp="1"/>
          </p:cNvSpPr>
          <p:nvPr>
            <p:ph idx="1"/>
          </p:nvPr>
        </p:nvSpPr>
        <p:spPr/>
        <p:txBody>
          <a:bodyPr/>
          <a:lstStyle/>
          <a:p>
            <a:pPr marL="0" indent="0">
              <a:buNone/>
            </a:pPr>
            <a:r>
              <a:rPr lang="en-AU" b="1" i="1" dirty="0"/>
              <a:t>Advantages:</a:t>
            </a:r>
          </a:p>
          <a:p>
            <a:r>
              <a:rPr lang="en-AU" dirty="0"/>
              <a:t>The intricate traveller route decision can be modelled in the network. </a:t>
            </a:r>
          </a:p>
          <a:p>
            <a:pPr marL="1166813" lvl="1" indent="-268288"/>
            <a:r>
              <a:rPr lang="en-AU" dirty="0"/>
              <a:t>User Equilibrium</a:t>
            </a:r>
          </a:p>
          <a:p>
            <a:pPr marL="1166813" lvl="1" indent="-268288"/>
            <a:r>
              <a:rPr lang="en-AU" dirty="0"/>
              <a:t>Stochastic route choice ( e.g. Logit based models)</a:t>
            </a:r>
          </a:p>
          <a:p>
            <a:r>
              <a:rPr lang="en-AU" dirty="0"/>
              <a:t>They represent the complicated interaction between users and the network (travellers and roads)</a:t>
            </a:r>
          </a:p>
          <a:p>
            <a:endParaRPr lang="en-AU" dirty="0"/>
          </a:p>
          <a:p>
            <a:pPr marL="0" indent="0">
              <a:buNone/>
            </a:pPr>
            <a:r>
              <a:rPr lang="en-AU" b="1" i="1" dirty="0"/>
              <a:t>Disadvantages:</a:t>
            </a:r>
          </a:p>
          <a:p>
            <a:r>
              <a:rPr lang="en-AU" dirty="0"/>
              <a:t>Site-specific models</a:t>
            </a:r>
          </a:p>
          <a:p>
            <a:r>
              <a:rPr lang="en-AU" dirty="0"/>
              <a:t>Computationally intensive</a:t>
            </a:r>
          </a:p>
          <a:p>
            <a:r>
              <a:rPr lang="en-AU" dirty="0"/>
              <a:t>Various supply and calibration parameters need to be calibrated</a:t>
            </a:r>
          </a:p>
        </p:txBody>
      </p:sp>
      <p:sp>
        <p:nvSpPr>
          <p:cNvPr id="4" name="Footer Placeholder 3">
            <a:extLst>
              <a:ext uri="{FF2B5EF4-FFF2-40B4-BE49-F238E27FC236}">
                <a16:creationId xmlns:a16="http://schemas.microsoft.com/office/drawing/2014/main" id="{5F18E526-D475-48FC-A63E-145C849244AD}"/>
              </a:ext>
            </a:extLst>
          </p:cNvPr>
          <p:cNvSpPr>
            <a:spLocks noGrp="1"/>
          </p:cNvSpPr>
          <p:nvPr>
            <p:ph type="ftr" sz="quarter" idx="10"/>
          </p:nvPr>
        </p:nvSpPr>
        <p:spPr/>
        <p:txBody>
          <a:bodyPr/>
          <a:lstStyle/>
          <a:p>
            <a:pPr>
              <a:defRPr/>
            </a:pPr>
            <a:r>
              <a:rPr lang="en-AU"/>
              <a:t>Presentation title  |  Presenter name</a:t>
            </a:r>
          </a:p>
        </p:txBody>
      </p:sp>
      <p:sp>
        <p:nvSpPr>
          <p:cNvPr id="5" name="Slide Number Placeholder 4">
            <a:extLst>
              <a:ext uri="{FF2B5EF4-FFF2-40B4-BE49-F238E27FC236}">
                <a16:creationId xmlns:a16="http://schemas.microsoft.com/office/drawing/2014/main" id="{39A61871-51C9-4C32-A5B5-DC14D017DF05}"/>
              </a:ext>
            </a:extLst>
          </p:cNvPr>
          <p:cNvSpPr>
            <a:spLocks noGrp="1"/>
          </p:cNvSpPr>
          <p:nvPr>
            <p:ph type="sldNum" sz="quarter" idx="11"/>
          </p:nvPr>
        </p:nvSpPr>
        <p:spPr/>
        <p:txBody>
          <a:bodyPr/>
          <a:lstStyle/>
          <a:p>
            <a:pPr>
              <a:defRPr/>
            </a:pPr>
            <a:fld id="{D0E4B696-87CC-499F-9B46-904A18FACFBF}" type="slidenum">
              <a:rPr lang="en-AU" altLang="en-US" smtClean="0"/>
              <a:pPr>
                <a:defRPr/>
              </a:pPr>
              <a:t>4</a:t>
            </a:fld>
            <a:r>
              <a:rPr lang="en-AU" altLang="en-US"/>
              <a:t>  |</a:t>
            </a:r>
          </a:p>
        </p:txBody>
      </p:sp>
    </p:spTree>
    <p:extLst>
      <p:ext uri="{BB962C8B-B14F-4D97-AF65-F5344CB8AC3E}">
        <p14:creationId xmlns:p14="http://schemas.microsoft.com/office/powerpoint/2010/main" val="57501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D2835-270D-45CE-8118-B501937D817E}"/>
              </a:ext>
            </a:extLst>
          </p:cNvPr>
          <p:cNvSpPr>
            <a:spLocks noGrp="1"/>
          </p:cNvSpPr>
          <p:nvPr>
            <p:ph type="title"/>
          </p:nvPr>
        </p:nvSpPr>
        <p:spPr/>
        <p:txBody>
          <a:bodyPr/>
          <a:lstStyle/>
          <a:p>
            <a:r>
              <a:rPr lang="en-AU" sz="2800" dirty="0"/>
              <a:t>Time-Dependent Origin-Destination (TDOD) Demand</a:t>
            </a:r>
          </a:p>
        </p:txBody>
      </p:sp>
      <p:sp>
        <p:nvSpPr>
          <p:cNvPr id="3" name="Content Placeholder 2">
            <a:extLst>
              <a:ext uri="{FF2B5EF4-FFF2-40B4-BE49-F238E27FC236}">
                <a16:creationId xmlns:a16="http://schemas.microsoft.com/office/drawing/2014/main" id="{B2A09786-8E54-456A-882F-171C79455BC2}"/>
              </a:ext>
            </a:extLst>
          </p:cNvPr>
          <p:cNvSpPr>
            <a:spLocks noGrp="1"/>
          </p:cNvSpPr>
          <p:nvPr>
            <p:ph idx="1"/>
          </p:nvPr>
        </p:nvSpPr>
        <p:spPr>
          <a:xfrm>
            <a:off x="341312" y="1528763"/>
            <a:ext cx="8461375" cy="4573587"/>
          </a:xfrm>
        </p:spPr>
        <p:txBody>
          <a:bodyPr/>
          <a:lstStyle/>
          <a:p>
            <a:r>
              <a:rPr lang="en-AU" dirty="0"/>
              <a:t>The most crucial input for any DTA models is the origin-destination (OD) trip table.</a:t>
            </a:r>
          </a:p>
          <a:p>
            <a:r>
              <a:rPr lang="en-AU" dirty="0"/>
              <a:t>The success of the DTA application relies on the quality of OD demand matrices.</a:t>
            </a:r>
          </a:p>
          <a:p>
            <a:r>
              <a:rPr lang="en-AU" dirty="0"/>
              <a:t>Estimating the OD demand by using link traffic data is a popular approach and far superior to doing the conventional travel surveys which are slow and expensive.</a:t>
            </a:r>
          </a:p>
          <a:p>
            <a:r>
              <a:rPr lang="en-AU" dirty="0"/>
              <a:t>Many studies proposed a bi-level optimization formulation where the feedback of demand changes is evaluated by an assignment model iteratively .</a:t>
            </a:r>
          </a:p>
        </p:txBody>
      </p:sp>
      <p:sp>
        <p:nvSpPr>
          <p:cNvPr id="4" name="Footer Placeholder 3">
            <a:extLst>
              <a:ext uri="{FF2B5EF4-FFF2-40B4-BE49-F238E27FC236}">
                <a16:creationId xmlns:a16="http://schemas.microsoft.com/office/drawing/2014/main" id="{00091417-0A82-478D-B751-D49C252BDDB3}"/>
              </a:ext>
            </a:extLst>
          </p:cNvPr>
          <p:cNvSpPr>
            <a:spLocks noGrp="1"/>
          </p:cNvSpPr>
          <p:nvPr>
            <p:ph type="ftr" sz="quarter" idx="10"/>
          </p:nvPr>
        </p:nvSpPr>
        <p:spPr/>
        <p:txBody>
          <a:bodyPr/>
          <a:lstStyle/>
          <a:p>
            <a:pPr>
              <a:defRPr/>
            </a:pPr>
            <a:r>
              <a:rPr lang="en-AU"/>
              <a:t>Presentation title  |  Presenter name</a:t>
            </a:r>
          </a:p>
        </p:txBody>
      </p:sp>
      <p:sp>
        <p:nvSpPr>
          <p:cNvPr id="5" name="Slide Number Placeholder 4">
            <a:extLst>
              <a:ext uri="{FF2B5EF4-FFF2-40B4-BE49-F238E27FC236}">
                <a16:creationId xmlns:a16="http://schemas.microsoft.com/office/drawing/2014/main" id="{0865FD94-C9F8-4B75-90DF-0FFB9720EAE3}"/>
              </a:ext>
            </a:extLst>
          </p:cNvPr>
          <p:cNvSpPr>
            <a:spLocks noGrp="1"/>
          </p:cNvSpPr>
          <p:nvPr>
            <p:ph type="sldNum" sz="quarter" idx="11"/>
          </p:nvPr>
        </p:nvSpPr>
        <p:spPr/>
        <p:txBody>
          <a:bodyPr/>
          <a:lstStyle/>
          <a:p>
            <a:pPr>
              <a:defRPr/>
            </a:pPr>
            <a:fld id="{D0E4B696-87CC-499F-9B46-904A18FACFBF}" type="slidenum">
              <a:rPr lang="en-AU" altLang="en-US" smtClean="0"/>
              <a:pPr>
                <a:defRPr/>
              </a:pPr>
              <a:t>5</a:t>
            </a:fld>
            <a:r>
              <a:rPr lang="en-AU" altLang="en-US"/>
              <a:t>  |</a:t>
            </a:r>
          </a:p>
        </p:txBody>
      </p:sp>
    </p:spTree>
    <p:extLst>
      <p:ext uri="{BB962C8B-B14F-4D97-AF65-F5344CB8AC3E}">
        <p14:creationId xmlns:p14="http://schemas.microsoft.com/office/powerpoint/2010/main" val="68072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9505F-C34A-4E6B-B203-CBDDB29FC1C7}"/>
              </a:ext>
            </a:extLst>
          </p:cNvPr>
          <p:cNvSpPr>
            <a:spLocks noGrp="1"/>
          </p:cNvSpPr>
          <p:nvPr>
            <p:ph type="title"/>
          </p:nvPr>
        </p:nvSpPr>
        <p:spPr/>
        <p:txBody>
          <a:bodyPr/>
          <a:lstStyle/>
          <a:p>
            <a:r>
              <a:rPr lang="en-AU" dirty="0"/>
              <a:t>TDOD Demand Estimation Problem</a:t>
            </a:r>
          </a:p>
        </p:txBody>
      </p:sp>
      <mc:AlternateContent xmlns:mc="http://schemas.openxmlformats.org/markup-compatibility/2006">
        <mc:Choice xmlns:a14="http://schemas.microsoft.com/office/drawing/2010/main" Requires="a14">
          <p:graphicFrame>
            <p:nvGraphicFramePr>
              <p:cNvPr id="6" name="Content Placeholder 5">
                <a:extLst>
                  <a:ext uri="{FF2B5EF4-FFF2-40B4-BE49-F238E27FC236}">
                    <a16:creationId xmlns:a16="http://schemas.microsoft.com/office/drawing/2014/main" id="{BEB653F5-9B53-4BB1-B632-31CF07D30220}"/>
                  </a:ext>
                </a:extLst>
              </p:cNvPr>
              <p:cNvGraphicFramePr>
                <a:graphicFrameLocks noGrp="1"/>
              </p:cNvGraphicFramePr>
              <p:nvPr>
                <p:ph idx="1"/>
                <p:extLst>
                  <p:ext uri="{D42A27DB-BD31-4B8C-83A1-F6EECF244321}">
                    <p14:modId xmlns:p14="http://schemas.microsoft.com/office/powerpoint/2010/main" val="122970374"/>
                  </p:ext>
                </p:extLst>
              </p:nvPr>
            </p:nvGraphicFramePr>
            <p:xfrm>
              <a:off x="625915" y="1837834"/>
              <a:ext cx="6744881" cy="2096643"/>
            </p:xfrm>
            <a:graphic>
              <a:graphicData uri="http://schemas.openxmlformats.org/drawingml/2006/table">
                <a:tbl>
                  <a:tblPr firstRow="1" firstCol="1" bandRow="1">
                    <a:tableStyleId>{5C22544A-7EE6-4342-B048-85BDC9FD1C3A}</a:tableStyleId>
                  </a:tblPr>
                  <a:tblGrid>
                    <a:gridCol w="6371874">
                      <a:extLst>
                        <a:ext uri="{9D8B030D-6E8A-4147-A177-3AD203B41FA5}">
                          <a16:colId xmlns:a16="http://schemas.microsoft.com/office/drawing/2014/main" val="3234476572"/>
                        </a:ext>
                      </a:extLst>
                    </a:gridCol>
                    <a:gridCol w="373007">
                      <a:extLst>
                        <a:ext uri="{9D8B030D-6E8A-4147-A177-3AD203B41FA5}">
                          <a16:colId xmlns:a16="http://schemas.microsoft.com/office/drawing/2014/main" val="1985314802"/>
                        </a:ext>
                      </a:extLst>
                    </a:gridCol>
                  </a:tblGrid>
                  <a:tr h="467995">
                    <a:tc>
                      <a:txBody>
                        <a:bodyPr/>
                        <a:lstStyle/>
                        <a:p>
                          <a:pPr algn="just">
                            <a:lnSpc>
                              <a:spcPct val="150000"/>
                            </a:lnSpc>
                            <a:spcAft>
                              <a:spcPts val="0"/>
                            </a:spcAft>
                          </a:pPr>
                          <a14:m>
                            <m:oMathPara xmlns:m="http://schemas.openxmlformats.org/officeDocument/2006/math">
                              <m:oMathParaPr>
                                <m:jc m:val="left"/>
                              </m:oMathParaPr>
                              <m:oMath xmlns:m="http://schemas.openxmlformats.org/officeDocument/2006/math">
                                <m:func>
                                  <m:funcPr>
                                    <m:ctrlPr>
                                      <a:rPr lang="en-AU" sz="1600" i="1" smtClean="0">
                                        <a:solidFill>
                                          <a:schemeClr val="tx1"/>
                                        </a:solidFill>
                                        <a:effectLst/>
                                        <a:latin typeface="Cambria Math" panose="02040503050406030204" pitchFamily="18" charset="0"/>
                                      </a:rPr>
                                    </m:ctrlPr>
                                  </m:funcPr>
                                  <m:fName>
                                    <m:r>
                                      <m:rPr>
                                        <m:sty m:val="p"/>
                                      </m:rPr>
                                      <a:rPr lang="en-AU" sz="1600">
                                        <a:solidFill>
                                          <a:schemeClr val="tx1"/>
                                        </a:solidFill>
                                        <a:effectLst/>
                                        <a:latin typeface="Cambria Math" panose="02040503050406030204" pitchFamily="18" charset="0"/>
                                      </a:rPr>
                                      <m:t>min</m:t>
                                    </m:r>
                                    <m:r>
                                      <a:rPr lang="en-AU" sz="1600">
                                        <a:solidFill>
                                          <a:schemeClr val="tx1"/>
                                        </a:solidFill>
                                        <a:effectLst/>
                                        <a:latin typeface="Cambria Math" panose="02040503050406030204" pitchFamily="18" charset="0"/>
                                      </a:rPr>
                                      <m:t> </m:t>
                                    </m:r>
                                    <m:r>
                                      <a:rPr lang="en-AU" sz="1600">
                                        <a:solidFill>
                                          <a:schemeClr val="tx1"/>
                                        </a:solidFill>
                                        <a:effectLst/>
                                        <a:latin typeface="Cambria Math" panose="02040503050406030204" pitchFamily="18" charset="0"/>
                                      </a:rPr>
                                      <m:t>𝜔</m:t>
                                    </m:r>
                                    <m:r>
                                      <a:rPr lang="en-AU" sz="1600">
                                        <a:solidFill>
                                          <a:schemeClr val="tx1"/>
                                        </a:solidFill>
                                        <a:effectLst/>
                                        <a:latin typeface="Cambria Math" panose="02040503050406030204" pitchFamily="18" charset="0"/>
                                      </a:rPr>
                                      <m:t>.</m:t>
                                    </m:r>
                                  </m:fName>
                                  <m:e>
                                    <m:r>
                                      <a:rPr lang="en-AU" sz="1600">
                                        <a:solidFill>
                                          <a:schemeClr val="tx1"/>
                                        </a:solidFill>
                                        <a:effectLst/>
                                        <a:latin typeface="Cambria Math" panose="02040503050406030204" pitchFamily="18" charset="0"/>
                                      </a:rPr>
                                      <m:t> </m:t>
                                    </m:r>
                                    <m:nary>
                                      <m:naryPr>
                                        <m:chr m:val="∑"/>
                                        <m:limLoc m:val="undOvr"/>
                                        <m:ctrlPr>
                                          <a:rPr lang="en-AU" sz="1600" i="1">
                                            <a:solidFill>
                                              <a:schemeClr val="tx1"/>
                                            </a:solidFill>
                                            <a:effectLst/>
                                            <a:latin typeface="Cambria Math" panose="02040503050406030204" pitchFamily="18" charset="0"/>
                                          </a:rPr>
                                        </m:ctrlPr>
                                      </m:naryPr>
                                      <m:sub>
                                        <m:r>
                                          <a:rPr lang="en-AU" sz="1600">
                                            <a:solidFill>
                                              <a:schemeClr val="tx1"/>
                                            </a:solidFill>
                                            <a:effectLst/>
                                            <a:latin typeface="Cambria Math" panose="02040503050406030204" pitchFamily="18" charset="0"/>
                                          </a:rPr>
                                          <m:t>𝑖</m:t>
                                        </m:r>
                                        <m:r>
                                          <a:rPr lang="en-AU" sz="1600">
                                            <a:solidFill>
                                              <a:schemeClr val="tx1"/>
                                            </a:solidFill>
                                            <a:effectLst/>
                                            <a:latin typeface="Cambria Math" panose="02040503050406030204" pitchFamily="18" charset="0"/>
                                          </a:rPr>
                                          <m:t>∈</m:t>
                                        </m:r>
                                        <m:r>
                                          <a:rPr lang="en-AU" sz="1600">
                                            <a:solidFill>
                                              <a:schemeClr val="tx1"/>
                                            </a:solidFill>
                                            <a:effectLst/>
                                            <a:latin typeface="Cambria Math" panose="02040503050406030204" pitchFamily="18" charset="0"/>
                                          </a:rPr>
                                          <m:t>𝐼</m:t>
                                        </m:r>
                                      </m:sub>
                                      <m:sup/>
                                      <m:e>
                                        <m:nary>
                                          <m:naryPr>
                                            <m:chr m:val="∑"/>
                                            <m:limLoc m:val="undOvr"/>
                                            <m:ctrlPr>
                                              <a:rPr lang="en-AU" sz="1600" i="1">
                                                <a:solidFill>
                                                  <a:schemeClr val="tx1"/>
                                                </a:solidFill>
                                                <a:effectLst/>
                                                <a:latin typeface="Cambria Math" panose="02040503050406030204" pitchFamily="18" charset="0"/>
                                              </a:rPr>
                                            </m:ctrlPr>
                                          </m:naryPr>
                                          <m:sub>
                                            <m:r>
                                              <a:rPr lang="en-AU" sz="1600">
                                                <a:solidFill>
                                                  <a:schemeClr val="tx1"/>
                                                </a:solidFill>
                                                <a:effectLst/>
                                                <a:latin typeface="Cambria Math" panose="02040503050406030204" pitchFamily="18" charset="0"/>
                                              </a:rPr>
                                              <m:t>𝑡</m:t>
                                            </m:r>
                                            <m:r>
                                              <a:rPr lang="en-AU" sz="1600">
                                                <a:solidFill>
                                                  <a:schemeClr val="tx1"/>
                                                </a:solidFill>
                                                <a:effectLst/>
                                                <a:latin typeface="Cambria Math" panose="02040503050406030204" pitchFamily="18" charset="0"/>
                                              </a:rPr>
                                              <m:t>=1</m:t>
                                            </m:r>
                                          </m:sub>
                                          <m:sup>
                                            <m:r>
                                              <a:rPr lang="en-AU" sz="1600">
                                                <a:solidFill>
                                                  <a:schemeClr val="tx1"/>
                                                </a:solidFill>
                                                <a:effectLst/>
                                                <a:latin typeface="Cambria Math" panose="02040503050406030204" pitchFamily="18" charset="0"/>
                                              </a:rPr>
                                              <m:t>𝑇</m:t>
                                            </m:r>
                                          </m:sup>
                                          <m:e>
                                            <m:sSup>
                                              <m:sSupPr>
                                                <m:ctrlPr>
                                                  <a:rPr lang="en-AU" sz="1600" i="1">
                                                    <a:solidFill>
                                                      <a:schemeClr val="tx1"/>
                                                    </a:solidFill>
                                                    <a:effectLst/>
                                                    <a:latin typeface="Cambria Math" panose="02040503050406030204" pitchFamily="18" charset="0"/>
                                                  </a:rPr>
                                                </m:ctrlPr>
                                              </m:sSupPr>
                                              <m:e>
                                                <m:r>
                                                  <a:rPr lang="en-AU" sz="1600">
                                                    <a:solidFill>
                                                      <a:schemeClr val="tx1"/>
                                                    </a:solidFill>
                                                    <a:effectLst/>
                                                    <a:latin typeface="Cambria Math" panose="02040503050406030204" pitchFamily="18" charset="0"/>
                                                  </a:rPr>
                                                  <m:t>(</m:t>
                                                </m:r>
                                                <m:sSubSup>
                                                  <m:sSubSupPr>
                                                    <m:ctrlPr>
                                                      <a:rPr lang="en-AU" sz="1600" i="1">
                                                        <a:solidFill>
                                                          <a:schemeClr val="tx1"/>
                                                        </a:solidFill>
                                                        <a:effectLst/>
                                                        <a:latin typeface="Cambria Math" panose="02040503050406030204" pitchFamily="18" charset="0"/>
                                                      </a:rPr>
                                                    </m:ctrlPr>
                                                  </m:sSubSupPr>
                                                  <m:e>
                                                    <m:r>
                                                      <a:rPr lang="en-AU" sz="1600">
                                                        <a:solidFill>
                                                          <a:schemeClr val="tx1"/>
                                                        </a:solidFill>
                                                        <a:effectLst/>
                                                        <a:latin typeface="Cambria Math" panose="02040503050406030204" pitchFamily="18" charset="0"/>
                                                      </a:rPr>
                                                      <m:t>𝑥</m:t>
                                                    </m:r>
                                                  </m:e>
                                                  <m:sub>
                                                    <m:r>
                                                      <a:rPr lang="en-AU" sz="1600">
                                                        <a:solidFill>
                                                          <a:schemeClr val="tx1"/>
                                                        </a:solidFill>
                                                        <a:effectLst/>
                                                        <a:latin typeface="Cambria Math" panose="02040503050406030204" pitchFamily="18" charset="0"/>
                                                      </a:rPr>
                                                      <m:t>𝑖</m:t>
                                                    </m:r>
                                                  </m:sub>
                                                  <m:sup>
                                                    <m:r>
                                                      <a:rPr lang="en-AU" sz="1600">
                                                        <a:solidFill>
                                                          <a:schemeClr val="tx1"/>
                                                        </a:solidFill>
                                                        <a:effectLst/>
                                                        <a:latin typeface="Cambria Math" panose="02040503050406030204" pitchFamily="18" charset="0"/>
                                                      </a:rPr>
                                                      <m:t>𝑡</m:t>
                                                    </m:r>
                                                  </m:sup>
                                                </m:sSubSup>
                                                <m:r>
                                                  <a:rPr lang="en-AU" sz="1600">
                                                    <a:solidFill>
                                                      <a:schemeClr val="tx1"/>
                                                    </a:solidFill>
                                                    <a:effectLst/>
                                                    <a:latin typeface="Cambria Math" panose="02040503050406030204" pitchFamily="18" charset="0"/>
                                                  </a:rPr>
                                                  <m:t>−</m:t>
                                                </m:r>
                                                <m:sSubSup>
                                                  <m:sSubSupPr>
                                                    <m:ctrlPr>
                                                      <a:rPr lang="en-AU" sz="1600" i="1">
                                                        <a:solidFill>
                                                          <a:schemeClr val="tx1"/>
                                                        </a:solidFill>
                                                        <a:effectLst/>
                                                        <a:latin typeface="Cambria Math" panose="02040503050406030204" pitchFamily="18" charset="0"/>
                                                      </a:rPr>
                                                    </m:ctrlPr>
                                                  </m:sSubSupPr>
                                                  <m:e>
                                                    <m:acc>
                                                      <m:accPr>
                                                        <m:chr m:val="̂"/>
                                                        <m:ctrlPr>
                                                          <a:rPr lang="en-AU" sz="1600" i="1">
                                                            <a:solidFill>
                                                              <a:schemeClr val="tx1"/>
                                                            </a:solidFill>
                                                            <a:effectLst/>
                                                            <a:latin typeface="Cambria Math" panose="02040503050406030204" pitchFamily="18" charset="0"/>
                                                          </a:rPr>
                                                        </m:ctrlPr>
                                                      </m:accPr>
                                                      <m:e>
                                                        <m:r>
                                                          <a:rPr lang="en-AU" sz="1600">
                                                            <a:solidFill>
                                                              <a:schemeClr val="tx1"/>
                                                            </a:solidFill>
                                                            <a:effectLst/>
                                                            <a:latin typeface="Cambria Math" panose="02040503050406030204" pitchFamily="18" charset="0"/>
                                                          </a:rPr>
                                                          <m:t>𝑥</m:t>
                                                        </m:r>
                                                      </m:e>
                                                    </m:acc>
                                                  </m:e>
                                                  <m:sub>
                                                    <m:r>
                                                      <a:rPr lang="en-AU" sz="1600">
                                                        <a:solidFill>
                                                          <a:schemeClr val="tx1"/>
                                                        </a:solidFill>
                                                        <a:effectLst/>
                                                        <a:latin typeface="Cambria Math" panose="02040503050406030204" pitchFamily="18" charset="0"/>
                                                      </a:rPr>
                                                      <m:t>𝑖</m:t>
                                                    </m:r>
                                                  </m:sub>
                                                  <m:sup>
                                                    <m:r>
                                                      <a:rPr lang="en-AU" sz="1600">
                                                        <a:solidFill>
                                                          <a:schemeClr val="tx1"/>
                                                        </a:solidFill>
                                                        <a:effectLst/>
                                                        <a:latin typeface="Cambria Math" panose="02040503050406030204" pitchFamily="18" charset="0"/>
                                                      </a:rPr>
                                                      <m:t>𝑡</m:t>
                                                    </m:r>
                                                  </m:sup>
                                                </m:sSubSup>
                                                <m:r>
                                                  <a:rPr lang="en-AU" sz="1600">
                                                    <a:solidFill>
                                                      <a:schemeClr val="tx1"/>
                                                    </a:solidFill>
                                                    <a:effectLst/>
                                                    <a:latin typeface="Cambria Math" panose="02040503050406030204" pitchFamily="18" charset="0"/>
                                                  </a:rPr>
                                                  <m:t>)</m:t>
                                                </m:r>
                                              </m:e>
                                              <m:sup>
                                                <m:r>
                                                  <a:rPr lang="en-AU" sz="1600">
                                                    <a:solidFill>
                                                      <a:schemeClr val="tx1"/>
                                                    </a:solidFill>
                                                    <a:effectLst/>
                                                    <a:latin typeface="Cambria Math" panose="02040503050406030204" pitchFamily="18" charset="0"/>
                                                  </a:rPr>
                                                  <m:t>2</m:t>
                                                </m:r>
                                              </m:sup>
                                            </m:sSup>
                                          </m:e>
                                        </m:nary>
                                      </m:e>
                                    </m:nary>
                                    <m:r>
                                      <a:rPr lang="en-AU" sz="1600">
                                        <a:solidFill>
                                          <a:schemeClr val="tx1"/>
                                        </a:solidFill>
                                        <a:effectLst/>
                                        <a:latin typeface="Cambria Math" panose="02040503050406030204" pitchFamily="18" charset="0"/>
                                      </a:rPr>
                                      <m:t>+</m:t>
                                    </m:r>
                                    <m:d>
                                      <m:dPr>
                                        <m:ctrlPr>
                                          <a:rPr lang="en-AU" sz="1600" i="1">
                                            <a:solidFill>
                                              <a:schemeClr val="tx1"/>
                                            </a:solidFill>
                                            <a:effectLst/>
                                            <a:latin typeface="Cambria Math" panose="02040503050406030204" pitchFamily="18" charset="0"/>
                                          </a:rPr>
                                        </m:ctrlPr>
                                      </m:dPr>
                                      <m:e>
                                        <m:r>
                                          <a:rPr lang="en-AU" sz="1600">
                                            <a:solidFill>
                                              <a:schemeClr val="tx1"/>
                                            </a:solidFill>
                                            <a:effectLst/>
                                            <a:latin typeface="Cambria Math" panose="02040503050406030204" pitchFamily="18" charset="0"/>
                                          </a:rPr>
                                          <m:t>1−</m:t>
                                        </m:r>
                                        <m:r>
                                          <a:rPr lang="en-AU" sz="1600">
                                            <a:solidFill>
                                              <a:schemeClr val="tx1"/>
                                            </a:solidFill>
                                            <a:effectLst/>
                                            <a:latin typeface="Cambria Math" panose="02040503050406030204" pitchFamily="18" charset="0"/>
                                          </a:rPr>
                                          <m:t>𝜔</m:t>
                                        </m:r>
                                      </m:e>
                                    </m:d>
                                    <m:r>
                                      <a:rPr lang="en-AU" sz="1600">
                                        <a:solidFill>
                                          <a:schemeClr val="tx1"/>
                                        </a:solidFill>
                                        <a:effectLst/>
                                        <a:latin typeface="Cambria Math" panose="02040503050406030204" pitchFamily="18" charset="0"/>
                                      </a:rPr>
                                      <m:t>.</m:t>
                                    </m:r>
                                    <m:nary>
                                      <m:naryPr>
                                        <m:chr m:val="∑"/>
                                        <m:limLoc m:val="undOvr"/>
                                        <m:ctrlPr>
                                          <a:rPr lang="en-AU" sz="1600" i="1">
                                            <a:solidFill>
                                              <a:schemeClr val="tx1"/>
                                            </a:solidFill>
                                            <a:effectLst/>
                                            <a:latin typeface="Cambria Math" panose="02040503050406030204" pitchFamily="18" charset="0"/>
                                          </a:rPr>
                                        </m:ctrlPr>
                                      </m:naryPr>
                                      <m:sub>
                                        <m:r>
                                          <a:rPr lang="en-AU" sz="1600">
                                            <a:solidFill>
                                              <a:schemeClr val="tx1"/>
                                            </a:solidFill>
                                            <a:effectLst/>
                                            <a:latin typeface="Cambria Math" panose="02040503050406030204" pitchFamily="18" charset="0"/>
                                          </a:rPr>
                                          <m:t>𝑎</m:t>
                                        </m:r>
                                        <m:r>
                                          <a:rPr lang="en-AU" sz="1600">
                                            <a:solidFill>
                                              <a:schemeClr val="tx1"/>
                                            </a:solidFill>
                                            <a:effectLst/>
                                            <a:latin typeface="Cambria Math" panose="02040503050406030204" pitchFamily="18" charset="0"/>
                                          </a:rPr>
                                          <m:t>∈</m:t>
                                        </m:r>
                                        <m:r>
                                          <a:rPr lang="en-AU" sz="1600">
                                            <a:solidFill>
                                              <a:schemeClr val="tx1"/>
                                            </a:solidFill>
                                            <a:effectLst/>
                                            <a:latin typeface="Cambria Math" panose="02040503050406030204" pitchFamily="18" charset="0"/>
                                          </a:rPr>
                                          <m:t>𝐴</m:t>
                                        </m:r>
                                      </m:sub>
                                      <m:sup/>
                                      <m:e>
                                        <m:nary>
                                          <m:naryPr>
                                            <m:chr m:val="∑"/>
                                            <m:limLoc m:val="undOvr"/>
                                            <m:ctrlPr>
                                              <a:rPr lang="en-AU" sz="1600" i="1">
                                                <a:solidFill>
                                                  <a:schemeClr val="tx1"/>
                                                </a:solidFill>
                                                <a:effectLst/>
                                                <a:latin typeface="Cambria Math" panose="02040503050406030204" pitchFamily="18" charset="0"/>
                                              </a:rPr>
                                            </m:ctrlPr>
                                          </m:naryPr>
                                          <m:sub>
                                            <m:r>
                                              <a:rPr lang="en-AU" sz="1600">
                                                <a:solidFill>
                                                  <a:schemeClr val="tx1"/>
                                                </a:solidFill>
                                                <a:effectLst/>
                                                <a:latin typeface="Cambria Math" panose="02040503050406030204" pitchFamily="18" charset="0"/>
                                              </a:rPr>
                                              <m:t>𝑡</m:t>
                                            </m:r>
                                            <m:r>
                                              <a:rPr lang="en-AU" sz="1600">
                                                <a:solidFill>
                                                  <a:schemeClr val="tx1"/>
                                                </a:solidFill>
                                                <a:effectLst/>
                                                <a:latin typeface="Cambria Math" panose="02040503050406030204" pitchFamily="18" charset="0"/>
                                              </a:rPr>
                                              <m:t>=1</m:t>
                                            </m:r>
                                          </m:sub>
                                          <m:sup>
                                            <m:r>
                                              <a:rPr lang="en-AU" sz="1600">
                                                <a:solidFill>
                                                  <a:schemeClr val="tx1"/>
                                                </a:solidFill>
                                                <a:effectLst/>
                                                <a:latin typeface="Cambria Math" panose="02040503050406030204" pitchFamily="18" charset="0"/>
                                              </a:rPr>
                                              <m:t>𝑇</m:t>
                                            </m:r>
                                          </m:sup>
                                          <m:e>
                                            <m:sSup>
                                              <m:sSupPr>
                                                <m:ctrlPr>
                                                  <a:rPr lang="en-AU" sz="1600" i="1">
                                                    <a:solidFill>
                                                      <a:schemeClr val="tx1"/>
                                                    </a:solidFill>
                                                    <a:effectLst/>
                                                    <a:latin typeface="Cambria Math" panose="02040503050406030204" pitchFamily="18" charset="0"/>
                                                  </a:rPr>
                                                </m:ctrlPr>
                                              </m:sSupPr>
                                              <m:e>
                                                <m:r>
                                                  <a:rPr lang="en-AU" sz="1600">
                                                    <a:solidFill>
                                                      <a:schemeClr val="tx1"/>
                                                    </a:solidFill>
                                                    <a:effectLst/>
                                                    <a:latin typeface="Cambria Math" panose="02040503050406030204" pitchFamily="18" charset="0"/>
                                                  </a:rPr>
                                                  <m:t>(</m:t>
                                                </m:r>
                                                <m:sSubSup>
                                                  <m:sSubSupPr>
                                                    <m:ctrlPr>
                                                      <a:rPr lang="en-AU" sz="1600" i="1">
                                                        <a:solidFill>
                                                          <a:schemeClr val="tx1"/>
                                                        </a:solidFill>
                                                        <a:effectLst/>
                                                        <a:latin typeface="Cambria Math" panose="02040503050406030204" pitchFamily="18" charset="0"/>
                                                      </a:rPr>
                                                    </m:ctrlPr>
                                                  </m:sSubSupPr>
                                                  <m:e>
                                                    <m:r>
                                                      <a:rPr lang="en-AU" sz="1600">
                                                        <a:solidFill>
                                                          <a:schemeClr val="tx1"/>
                                                        </a:solidFill>
                                                        <a:effectLst/>
                                                        <a:latin typeface="Cambria Math" panose="02040503050406030204" pitchFamily="18" charset="0"/>
                                                      </a:rPr>
                                                      <m:t>𝑦</m:t>
                                                    </m:r>
                                                  </m:e>
                                                  <m:sub>
                                                    <m:r>
                                                      <a:rPr lang="en-AU" sz="1600">
                                                        <a:solidFill>
                                                          <a:schemeClr val="tx1"/>
                                                        </a:solidFill>
                                                        <a:effectLst/>
                                                        <a:latin typeface="Cambria Math" panose="02040503050406030204" pitchFamily="18" charset="0"/>
                                                      </a:rPr>
                                                      <m:t>𝑎</m:t>
                                                    </m:r>
                                                  </m:sub>
                                                  <m:sup>
                                                    <m:r>
                                                      <a:rPr lang="en-AU" sz="1600">
                                                        <a:solidFill>
                                                          <a:schemeClr val="tx1"/>
                                                        </a:solidFill>
                                                        <a:effectLst/>
                                                        <a:latin typeface="Cambria Math" panose="02040503050406030204" pitchFamily="18" charset="0"/>
                                                      </a:rPr>
                                                      <m:t>𝑡</m:t>
                                                    </m:r>
                                                  </m:sup>
                                                </m:sSubSup>
                                                <m:r>
                                                  <a:rPr lang="en-AU" sz="1600">
                                                    <a:solidFill>
                                                      <a:schemeClr val="tx1"/>
                                                    </a:solidFill>
                                                    <a:effectLst/>
                                                    <a:latin typeface="Cambria Math" panose="02040503050406030204" pitchFamily="18" charset="0"/>
                                                  </a:rPr>
                                                  <m:t>−</m:t>
                                                </m:r>
                                                <m:sSubSup>
                                                  <m:sSubSupPr>
                                                    <m:ctrlPr>
                                                      <a:rPr lang="en-AU" sz="1600" i="1">
                                                        <a:solidFill>
                                                          <a:schemeClr val="tx1"/>
                                                        </a:solidFill>
                                                        <a:effectLst/>
                                                        <a:latin typeface="Cambria Math" panose="02040503050406030204" pitchFamily="18" charset="0"/>
                                                      </a:rPr>
                                                    </m:ctrlPr>
                                                  </m:sSubSupPr>
                                                  <m:e>
                                                    <m:acc>
                                                      <m:accPr>
                                                        <m:chr m:val="̂"/>
                                                        <m:ctrlPr>
                                                          <a:rPr lang="en-AU" sz="1600" i="1">
                                                            <a:solidFill>
                                                              <a:schemeClr val="tx1"/>
                                                            </a:solidFill>
                                                            <a:effectLst/>
                                                            <a:latin typeface="Cambria Math" panose="02040503050406030204" pitchFamily="18" charset="0"/>
                                                          </a:rPr>
                                                        </m:ctrlPr>
                                                      </m:accPr>
                                                      <m:e>
                                                        <m:r>
                                                          <a:rPr lang="en-AU" sz="1600">
                                                            <a:solidFill>
                                                              <a:schemeClr val="tx1"/>
                                                            </a:solidFill>
                                                            <a:effectLst/>
                                                            <a:latin typeface="Cambria Math" panose="02040503050406030204" pitchFamily="18" charset="0"/>
                                                          </a:rPr>
                                                          <m:t>𝑦</m:t>
                                                        </m:r>
                                                      </m:e>
                                                    </m:acc>
                                                  </m:e>
                                                  <m:sub>
                                                    <m:r>
                                                      <a:rPr lang="en-AU" sz="1600">
                                                        <a:solidFill>
                                                          <a:schemeClr val="tx1"/>
                                                        </a:solidFill>
                                                        <a:effectLst/>
                                                        <a:latin typeface="Cambria Math" panose="02040503050406030204" pitchFamily="18" charset="0"/>
                                                      </a:rPr>
                                                      <m:t>𝑎</m:t>
                                                    </m:r>
                                                  </m:sub>
                                                  <m:sup>
                                                    <m:r>
                                                      <a:rPr lang="en-AU" sz="1600">
                                                        <a:solidFill>
                                                          <a:schemeClr val="tx1"/>
                                                        </a:solidFill>
                                                        <a:effectLst/>
                                                        <a:latin typeface="Cambria Math" panose="02040503050406030204" pitchFamily="18" charset="0"/>
                                                      </a:rPr>
                                                      <m:t>𝑡</m:t>
                                                    </m:r>
                                                  </m:sup>
                                                </m:sSubSup>
                                                <m:r>
                                                  <a:rPr lang="en-AU" sz="1600">
                                                    <a:solidFill>
                                                      <a:schemeClr val="tx1"/>
                                                    </a:solidFill>
                                                    <a:effectLst/>
                                                    <a:latin typeface="Cambria Math" panose="02040503050406030204" pitchFamily="18" charset="0"/>
                                                  </a:rPr>
                                                  <m:t>)</m:t>
                                                </m:r>
                                              </m:e>
                                              <m:sup>
                                                <m:r>
                                                  <a:rPr lang="en-AU" sz="1600">
                                                    <a:solidFill>
                                                      <a:schemeClr val="tx1"/>
                                                    </a:solidFill>
                                                    <a:effectLst/>
                                                    <a:latin typeface="Cambria Math" panose="02040503050406030204" pitchFamily="18" charset="0"/>
                                                  </a:rPr>
                                                  <m:t>2</m:t>
                                                </m:r>
                                              </m:sup>
                                            </m:sSup>
                                          </m:e>
                                        </m:nary>
                                      </m:e>
                                    </m:nary>
                                  </m:e>
                                </m:func>
                              </m:oMath>
                            </m:oMathPara>
                          </a14:m>
                          <a:endParaRPr lang="en-AU" sz="1800" dirty="0">
                            <a:solidFill>
                              <a:schemeClr val="tx1"/>
                            </a:solidFill>
                            <a:effectLst/>
                          </a:endParaRPr>
                        </a:p>
                        <a:p>
                          <a:pPr algn="just">
                            <a:lnSpc>
                              <a:spcPct val="150000"/>
                            </a:lnSpc>
                            <a:spcAft>
                              <a:spcPts val="0"/>
                            </a:spcAft>
                          </a:pPr>
                          <a14:m>
                            <m:oMathPara xmlns:m="http://schemas.openxmlformats.org/officeDocument/2006/math">
                              <m:oMathParaPr>
                                <m:jc m:val="left"/>
                              </m:oMathParaPr>
                              <m:oMath xmlns:m="http://schemas.openxmlformats.org/officeDocument/2006/math">
                                <m:sSubSup>
                                  <m:sSubSupPr>
                                    <m:ctrlPr>
                                      <a:rPr lang="en-AU" sz="1600" i="1">
                                        <a:solidFill>
                                          <a:schemeClr val="tx1"/>
                                        </a:solidFill>
                                        <a:effectLst/>
                                        <a:latin typeface="Cambria Math" panose="02040503050406030204" pitchFamily="18" charset="0"/>
                                      </a:rPr>
                                    </m:ctrlPr>
                                  </m:sSubSupPr>
                                  <m:e>
                                    <m:r>
                                      <a:rPr lang="en-AU" sz="1600">
                                        <a:solidFill>
                                          <a:schemeClr val="tx1"/>
                                        </a:solidFill>
                                        <a:effectLst/>
                                        <a:latin typeface="Cambria Math" panose="02040503050406030204" pitchFamily="18" charset="0"/>
                                      </a:rPr>
                                      <m:t>𝑦</m:t>
                                    </m:r>
                                  </m:e>
                                  <m:sub>
                                    <m:r>
                                      <a:rPr lang="en-AU" sz="1600">
                                        <a:solidFill>
                                          <a:schemeClr val="tx1"/>
                                        </a:solidFill>
                                        <a:effectLst/>
                                        <a:latin typeface="Cambria Math" panose="02040503050406030204" pitchFamily="18" charset="0"/>
                                      </a:rPr>
                                      <m:t>𝑎</m:t>
                                    </m:r>
                                  </m:sub>
                                  <m:sup>
                                    <m:r>
                                      <a:rPr lang="en-AU" sz="1600">
                                        <a:solidFill>
                                          <a:schemeClr val="tx1"/>
                                        </a:solidFill>
                                        <a:effectLst/>
                                        <a:latin typeface="Cambria Math" panose="02040503050406030204" pitchFamily="18" charset="0"/>
                                      </a:rPr>
                                      <m:t>h</m:t>
                                    </m:r>
                                  </m:sup>
                                </m:sSubSup>
                                <m:r>
                                  <a:rPr lang="en-AU" sz="1600">
                                    <a:solidFill>
                                      <a:schemeClr val="tx1"/>
                                    </a:solidFill>
                                    <a:effectLst/>
                                    <a:latin typeface="Cambria Math" panose="02040503050406030204" pitchFamily="18" charset="0"/>
                                  </a:rPr>
                                  <m:t>=</m:t>
                                </m:r>
                                <m:nary>
                                  <m:naryPr>
                                    <m:chr m:val="∑"/>
                                    <m:limLoc m:val="undOvr"/>
                                    <m:supHide m:val="on"/>
                                    <m:ctrlPr>
                                      <a:rPr lang="en-AU" sz="1600" i="1">
                                        <a:solidFill>
                                          <a:schemeClr val="tx1"/>
                                        </a:solidFill>
                                        <a:effectLst/>
                                        <a:latin typeface="Cambria Math" panose="02040503050406030204" pitchFamily="18" charset="0"/>
                                      </a:rPr>
                                    </m:ctrlPr>
                                  </m:naryPr>
                                  <m:sub>
                                    <m:r>
                                      <a:rPr lang="en-AU" sz="1600">
                                        <a:solidFill>
                                          <a:schemeClr val="tx1"/>
                                        </a:solidFill>
                                        <a:effectLst/>
                                        <a:latin typeface="Cambria Math" panose="02040503050406030204" pitchFamily="18" charset="0"/>
                                      </a:rPr>
                                      <m:t>𝑖</m:t>
                                    </m:r>
                                    <m:r>
                                      <a:rPr lang="en-AU" sz="1600">
                                        <a:solidFill>
                                          <a:schemeClr val="tx1"/>
                                        </a:solidFill>
                                        <a:effectLst/>
                                        <a:latin typeface="Cambria Math" panose="02040503050406030204" pitchFamily="18" charset="0"/>
                                      </a:rPr>
                                      <m:t>∈</m:t>
                                    </m:r>
                                    <m:r>
                                      <a:rPr lang="en-AU" sz="1600">
                                        <a:solidFill>
                                          <a:schemeClr val="tx1"/>
                                        </a:solidFill>
                                        <a:effectLst/>
                                        <a:latin typeface="Cambria Math" panose="02040503050406030204" pitchFamily="18" charset="0"/>
                                      </a:rPr>
                                      <m:t>𝐼</m:t>
                                    </m:r>
                                  </m:sub>
                                  <m:sup/>
                                  <m:e>
                                    <m:nary>
                                      <m:naryPr>
                                        <m:chr m:val="∑"/>
                                        <m:limLoc m:val="undOvr"/>
                                        <m:ctrlPr>
                                          <a:rPr lang="en-AU" sz="1600" i="1">
                                            <a:solidFill>
                                              <a:schemeClr val="tx1"/>
                                            </a:solidFill>
                                            <a:effectLst/>
                                            <a:latin typeface="Cambria Math" panose="02040503050406030204" pitchFamily="18" charset="0"/>
                                          </a:rPr>
                                        </m:ctrlPr>
                                      </m:naryPr>
                                      <m:sub>
                                        <m:r>
                                          <a:rPr lang="en-AU" sz="1600">
                                            <a:solidFill>
                                              <a:schemeClr val="tx1"/>
                                            </a:solidFill>
                                            <a:effectLst/>
                                            <a:latin typeface="Cambria Math" panose="02040503050406030204" pitchFamily="18" charset="0"/>
                                          </a:rPr>
                                          <m:t>𝑡</m:t>
                                        </m:r>
                                        <m:r>
                                          <a:rPr lang="en-AU" sz="1600">
                                            <a:solidFill>
                                              <a:schemeClr val="tx1"/>
                                            </a:solidFill>
                                            <a:effectLst/>
                                            <a:latin typeface="Cambria Math" panose="02040503050406030204" pitchFamily="18" charset="0"/>
                                          </a:rPr>
                                          <m:t>=1</m:t>
                                        </m:r>
                                      </m:sub>
                                      <m:sup>
                                        <m:r>
                                          <a:rPr lang="en-AU" sz="1600">
                                            <a:solidFill>
                                              <a:schemeClr val="tx1"/>
                                            </a:solidFill>
                                            <a:effectLst/>
                                            <a:latin typeface="Cambria Math" panose="02040503050406030204" pitchFamily="18" charset="0"/>
                                          </a:rPr>
                                          <m:t>h</m:t>
                                        </m:r>
                                      </m:sup>
                                      <m:e>
                                        <m:sSubSup>
                                          <m:sSubSupPr>
                                            <m:ctrlPr>
                                              <a:rPr lang="en-AU" sz="1600" i="1">
                                                <a:solidFill>
                                                  <a:schemeClr val="tx1"/>
                                                </a:solidFill>
                                                <a:effectLst/>
                                                <a:latin typeface="Cambria Math" panose="02040503050406030204" pitchFamily="18" charset="0"/>
                                              </a:rPr>
                                            </m:ctrlPr>
                                          </m:sSubSupPr>
                                          <m:e>
                                            <m:r>
                                              <a:rPr lang="en-AU" sz="1600">
                                                <a:solidFill>
                                                  <a:schemeClr val="tx1"/>
                                                </a:solidFill>
                                                <a:effectLst/>
                                                <a:latin typeface="Cambria Math" panose="02040503050406030204" pitchFamily="18" charset="0"/>
                                              </a:rPr>
                                              <m:t>𝑝</m:t>
                                            </m:r>
                                          </m:e>
                                          <m:sub>
                                            <m:r>
                                              <a:rPr lang="en-AU" sz="1600">
                                                <a:solidFill>
                                                  <a:schemeClr val="tx1"/>
                                                </a:solidFill>
                                                <a:effectLst/>
                                                <a:latin typeface="Cambria Math" panose="02040503050406030204" pitchFamily="18" charset="0"/>
                                              </a:rPr>
                                              <m:t>𝑎</m:t>
                                            </m:r>
                                            <m:r>
                                              <a:rPr lang="en-AU" sz="1600">
                                                <a:solidFill>
                                                  <a:schemeClr val="tx1"/>
                                                </a:solidFill>
                                                <a:effectLst/>
                                                <a:latin typeface="Cambria Math" panose="02040503050406030204" pitchFamily="18" charset="0"/>
                                              </a:rPr>
                                              <m:t>,</m:t>
                                            </m:r>
                                            <m:r>
                                              <a:rPr lang="en-AU" sz="1600">
                                                <a:solidFill>
                                                  <a:schemeClr val="tx1"/>
                                                </a:solidFill>
                                                <a:effectLst/>
                                                <a:latin typeface="Cambria Math" panose="02040503050406030204" pitchFamily="18" charset="0"/>
                                              </a:rPr>
                                              <m:t>𝑖</m:t>
                                            </m:r>
                                          </m:sub>
                                          <m:sup>
                                            <m:r>
                                              <a:rPr lang="en-AU" sz="1600">
                                                <a:solidFill>
                                                  <a:schemeClr val="tx1"/>
                                                </a:solidFill>
                                                <a:effectLst/>
                                                <a:latin typeface="Cambria Math" panose="02040503050406030204" pitchFamily="18" charset="0"/>
                                              </a:rPr>
                                              <m:t>h</m:t>
                                            </m:r>
                                            <m:r>
                                              <a:rPr lang="en-AU" sz="1600">
                                                <a:solidFill>
                                                  <a:schemeClr val="tx1"/>
                                                </a:solidFill>
                                                <a:effectLst/>
                                                <a:latin typeface="Cambria Math" panose="02040503050406030204" pitchFamily="18" charset="0"/>
                                              </a:rPr>
                                              <m:t>,</m:t>
                                            </m:r>
                                            <m:r>
                                              <a:rPr lang="en-AU" sz="1600">
                                                <a:solidFill>
                                                  <a:schemeClr val="tx1"/>
                                                </a:solidFill>
                                                <a:effectLst/>
                                                <a:latin typeface="Cambria Math" panose="02040503050406030204" pitchFamily="18" charset="0"/>
                                              </a:rPr>
                                              <m:t>𝑡</m:t>
                                            </m:r>
                                          </m:sup>
                                        </m:sSubSup>
                                        <m:d>
                                          <m:dPr>
                                            <m:ctrlPr>
                                              <a:rPr lang="en-AU" sz="1600" i="1">
                                                <a:solidFill>
                                                  <a:schemeClr val="tx1"/>
                                                </a:solidFill>
                                                <a:effectLst/>
                                                <a:latin typeface="Cambria Math" panose="02040503050406030204" pitchFamily="18" charset="0"/>
                                              </a:rPr>
                                            </m:ctrlPr>
                                          </m:dPr>
                                          <m:e>
                                            <m:r>
                                              <a:rPr lang="en-AU" sz="1600">
                                                <a:solidFill>
                                                  <a:schemeClr val="tx1"/>
                                                </a:solidFill>
                                                <a:effectLst/>
                                                <a:latin typeface="Cambria Math" panose="02040503050406030204" pitchFamily="18" charset="0"/>
                                              </a:rPr>
                                              <m:t>𝑋</m:t>
                                            </m:r>
                                          </m:e>
                                        </m:d>
                                        <m:sSubSup>
                                          <m:sSubSupPr>
                                            <m:ctrlPr>
                                              <a:rPr lang="en-AU" sz="1600" i="1">
                                                <a:solidFill>
                                                  <a:schemeClr val="tx1"/>
                                                </a:solidFill>
                                                <a:effectLst/>
                                                <a:latin typeface="Cambria Math" panose="02040503050406030204" pitchFamily="18" charset="0"/>
                                              </a:rPr>
                                            </m:ctrlPr>
                                          </m:sSubSupPr>
                                          <m:e>
                                            <m:r>
                                              <a:rPr lang="en-AU" sz="1600">
                                                <a:solidFill>
                                                  <a:schemeClr val="tx1"/>
                                                </a:solidFill>
                                                <a:effectLst/>
                                                <a:latin typeface="Cambria Math" panose="02040503050406030204" pitchFamily="18" charset="0"/>
                                              </a:rPr>
                                              <m:t>𝑥</m:t>
                                            </m:r>
                                          </m:e>
                                          <m:sub>
                                            <m:r>
                                              <a:rPr lang="en-AU" sz="1600">
                                                <a:solidFill>
                                                  <a:schemeClr val="tx1"/>
                                                </a:solidFill>
                                                <a:effectLst/>
                                                <a:latin typeface="Cambria Math" panose="02040503050406030204" pitchFamily="18" charset="0"/>
                                              </a:rPr>
                                              <m:t>𝑖</m:t>
                                            </m:r>
                                          </m:sub>
                                          <m:sup>
                                            <m:r>
                                              <a:rPr lang="en-AU" sz="1600">
                                                <a:solidFill>
                                                  <a:schemeClr val="tx1"/>
                                                </a:solidFill>
                                                <a:effectLst/>
                                                <a:latin typeface="Cambria Math" panose="02040503050406030204" pitchFamily="18" charset="0"/>
                                              </a:rPr>
                                              <m:t>𝑡</m:t>
                                            </m:r>
                                          </m:sup>
                                        </m:sSubSup>
                                      </m:e>
                                    </m:nary>
                                  </m:e>
                                </m:nary>
                              </m:oMath>
                            </m:oMathPara>
                          </a14:m>
                          <a:endParaRPr lang="en-AU" sz="18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noFill/>
                      </a:tcPr>
                    </a:tc>
                    <a:tc>
                      <a:txBody>
                        <a:bodyPr/>
                        <a:lstStyle/>
                        <a:p>
                          <a:pPr algn="just">
                            <a:lnSpc>
                              <a:spcPct val="150000"/>
                            </a:lnSpc>
                            <a:spcAft>
                              <a:spcPts val="0"/>
                            </a:spcAft>
                            <a:tabLst/>
                          </a:pPr>
                          <a:r>
                            <a:rPr lang="en-AU" sz="1600" dirty="0">
                              <a:solidFill>
                                <a:schemeClr val="tx1"/>
                              </a:solidFill>
                              <a:effectLst/>
                            </a:rPr>
                            <a:t>(1)</a:t>
                          </a:r>
                          <a:endParaRPr lang="en-AU" sz="18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noFill/>
                      </a:tcPr>
                    </a:tc>
                    <a:extLst>
                      <a:ext uri="{0D108BD9-81ED-4DB2-BD59-A6C34878D82A}">
                        <a16:rowId xmlns:a16="http://schemas.microsoft.com/office/drawing/2014/main" val="3153226104"/>
                      </a:ext>
                    </a:extLst>
                  </a:tr>
                </a:tbl>
              </a:graphicData>
            </a:graphic>
          </p:graphicFrame>
        </mc:Choice>
        <mc:Fallback>
          <p:graphicFrame>
            <p:nvGraphicFramePr>
              <p:cNvPr id="6" name="Content Placeholder 5">
                <a:extLst>
                  <a:ext uri="{FF2B5EF4-FFF2-40B4-BE49-F238E27FC236}">
                    <a16:creationId xmlns:a16="http://schemas.microsoft.com/office/drawing/2014/main" id="{BEB653F5-9B53-4BB1-B632-31CF07D30220}"/>
                  </a:ext>
                </a:extLst>
              </p:cNvPr>
              <p:cNvGraphicFramePr>
                <a:graphicFrameLocks noGrp="1"/>
              </p:cNvGraphicFramePr>
              <p:nvPr>
                <p:ph idx="1"/>
                <p:extLst>
                  <p:ext uri="{D42A27DB-BD31-4B8C-83A1-F6EECF244321}">
                    <p14:modId xmlns:p14="http://schemas.microsoft.com/office/powerpoint/2010/main" val="122970374"/>
                  </p:ext>
                </p:extLst>
              </p:nvPr>
            </p:nvGraphicFramePr>
            <p:xfrm>
              <a:off x="625915" y="1837834"/>
              <a:ext cx="6744881" cy="2096643"/>
            </p:xfrm>
            <a:graphic>
              <a:graphicData uri="http://schemas.openxmlformats.org/drawingml/2006/table">
                <a:tbl>
                  <a:tblPr firstRow="1" firstCol="1" bandRow="1">
                    <a:tableStyleId>{5C22544A-7EE6-4342-B048-85BDC9FD1C3A}</a:tableStyleId>
                  </a:tblPr>
                  <a:tblGrid>
                    <a:gridCol w="6371874">
                      <a:extLst>
                        <a:ext uri="{9D8B030D-6E8A-4147-A177-3AD203B41FA5}">
                          <a16:colId xmlns:a16="http://schemas.microsoft.com/office/drawing/2014/main" val="3234476572"/>
                        </a:ext>
                      </a:extLst>
                    </a:gridCol>
                    <a:gridCol w="373007">
                      <a:extLst>
                        <a:ext uri="{9D8B030D-6E8A-4147-A177-3AD203B41FA5}">
                          <a16:colId xmlns:a16="http://schemas.microsoft.com/office/drawing/2014/main" val="1985314802"/>
                        </a:ext>
                      </a:extLst>
                    </a:gridCol>
                  </a:tblGrid>
                  <a:tr h="2096643">
                    <a:tc>
                      <a:txBody>
                        <a:bodyPr/>
                        <a:lstStyle/>
                        <a:p>
                          <a:endParaRPr lang="en-US"/>
                        </a:p>
                      </a:txBody>
                      <a:tcPr marL="68580" marR="68580" marT="0" marB="0" anchor="ctr">
                        <a:blipFill>
                          <a:blip r:embed="rId3"/>
                          <a:stretch>
                            <a:fillRect l="-96" t="-290" r="-6208" b="-1159"/>
                          </a:stretch>
                        </a:blipFill>
                      </a:tcPr>
                    </a:tc>
                    <a:tc>
                      <a:txBody>
                        <a:bodyPr/>
                        <a:lstStyle/>
                        <a:p>
                          <a:pPr algn="just">
                            <a:lnSpc>
                              <a:spcPct val="150000"/>
                            </a:lnSpc>
                            <a:spcAft>
                              <a:spcPts val="0"/>
                            </a:spcAft>
                            <a:tabLst/>
                          </a:pPr>
                          <a:r>
                            <a:rPr lang="en-AU" sz="1600" dirty="0">
                              <a:solidFill>
                                <a:schemeClr val="tx1"/>
                              </a:solidFill>
                              <a:effectLst/>
                            </a:rPr>
                            <a:t>(1)</a:t>
                          </a:r>
                          <a:endParaRPr lang="en-AU" sz="18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noFill/>
                      </a:tcPr>
                    </a:tc>
                    <a:extLst>
                      <a:ext uri="{0D108BD9-81ED-4DB2-BD59-A6C34878D82A}">
                        <a16:rowId xmlns:a16="http://schemas.microsoft.com/office/drawing/2014/main" val="3153226104"/>
                      </a:ext>
                    </a:extLst>
                  </a:tr>
                </a:tbl>
              </a:graphicData>
            </a:graphic>
          </p:graphicFrame>
        </mc:Fallback>
      </mc:AlternateContent>
      <p:sp>
        <p:nvSpPr>
          <p:cNvPr id="4" name="Footer Placeholder 3">
            <a:extLst>
              <a:ext uri="{FF2B5EF4-FFF2-40B4-BE49-F238E27FC236}">
                <a16:creationId xmlns:a16="http://schemas.microsoft.com/office/drawing/2014/main" id="{711F37EE-BAD1-49F3-986A-2A4CD50CF3A1}"/>
              </a:ext>
            </a:extLst>
          </p:cNvPr>
          <p:cNvSpPr>
            <a:spLocks noGrp="1"/>
          </p:cNvSpPr>
          <p:nvPr>
            <p:ph type="ftr" sz="quarter" idx="10"/>
          </p:nvPr>
        </p:nvSpPr>
        <p:spPr/>
        <p:txBody>
          <a:bodyPr/>
          <a:lstStyle/>
          <a:p>
            <a:pPr>
              <a:defRPr/>
            </a:pPr>
            <a:r>
              <a:rPr lang="en-AU"/>
              <a:t>Presentation title  |  Presenter name</a:t>
            </a:r>
          </a:p>
        </p:txBody>
      </p:sp>
      <p:sp>
        <p:nvSpPr>
          <p:cNvPr id="5" name="Slide Number Placeholder 4">
            <a:extLst>
              <a:ext uri="{FF2B5EF4-FFF2-40B4-BE49-F238E27FC236}">
                <a16:creationId xmlns:a16="http://schemas.microsoft.com/office/drawing/2014/main" id="{12B44CC4-D7BC-4758-8766-B00BE98707F9}"/>
              </a:ext>
            </a:extLst>
          </p:cNvPr>
          <p:cNvSpPr>
            <a:spLocks noGrp="1"/>
          </p:cNvSpPr>
          <p:nvPr>
            <p:ph type="sldNum" sz="quarter" idx="11"/>
          </p:nvPr>
        </p:nvSpPr>
        <p:spPr/>
        <p:txBody>
          <a:bodyPr/>
          <a:lstStyle/>
          <a:p>
            <a:pPr>
              <a:defRPr/>
            </a:pPr>
            <a:fld id="{D0E4B696-87CC-499F-9B46-904A18FACFBF}" type="slidenum">
              <a:rPr lang="en-AU" altLang="en-US" smtClean="0"/>
              <a:pPr>
                <a:defRPr/>
              </a:pPr>
              <a:t>6</a:t>
            </a:fld>
            <a:r>
              <a:rPr lang="en-AU" altLang="en-US"/>
              <a:t>  |</a:t>
            </a:r>
          </a:p>
        </p:txBody>
      </p:sp>
      <mc:AlternateContent xmlns:mc="http://schemas.openxmlformats.org/markup-compatibility/2006">
        <mc:Choice xmlns:a14="http://schemas.microsoft.com/office/drawing/2010/main" Requires="a14">
          <p:sp>
            <p:nvSpPr>
              <p:cNvPr id="7" name="Rectangle 1">
                <a:extLst>
                  <a:ext uri="{FF2B5EF4-FFF2-40B4-BE49-F238E27FC236}">
                    <a16:creationId xmlns:a16="http://schemas.microsoft.com/office/drawing/2014/main" id="{4A0CD906-A9BA-4379-A6C0-19897BFF02EE}"/>
                  </a:ext>
                </a:extLst>
              </p:cNvPr>
              <p:cNvSpPr>
                <a:spLocks noChangeArrowheads="1"/>
              </p:cNvSpPr>
              <p:nvPr/>
            </p:nvSpPr>
            <p:spPr bwMode="auto">
              <a:xfrm>
                <a:off x="474662" y="4215304"/>
                <a:ext cx="7905626" cy="2007857"/>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AU" altLang="zh-CN"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where,</a:t>
                </a:r>
                <a:endParaRPr kumimoji="0" lang="en-AU" altLang="zh-CN" sz="1600" b="0" i="0" u="none" strike="noStrike" cap="none" normalizeH="0" baseline="0" dirty="0">
                  <a:ln>
                    <a:noFill/>
                  </a:ln>
                  <a:solidFill>
                    <a:schemeClr val="tx1"/>
                  </a:solidFill>
                  <a:effectLst/>
                </a:endParaRPr>
              </a:p>
              <a:p>
                <a:pPr lvl="0" eaLnBrk="0" hangingPunct="0">
                  <a:lnSpc>
                    <a:spcPct val="150000"/>
                  </a:lnSpc>
                </a:pPr>
                <a14:m>
                  <m:oMath xmlns:m="http://schemas.openxmlformats.org/officeDocument/2006/math">
                    <m:sSubSup>
                      <m:sSubSupPr>
                        <m:ctrlPr>
                          <a:rPr lang="en-AU" sz="1600" i="1">
                            <a:latin typeface="Cambria Math" panose="02040503050406030204" pitchFamily="18" charset="0"/>
                          </a:rPr>
                        </m:ctrlPr>
                      </m:sSubSupPr>
                      <m:e>
                        <m:acc>
                          <m:accPr>
                            <m:chr m:val="̂"/>
                            <m:ctrlPr>
                              <a:rPr lang="en-AU" sz="1600" i="1">
                                <a:latin typeface="Cambria Math" panose="02040503050406030204" pitchFamily="18" charset="0"/>
                              </a:rPr>
                            </m:ctrlPr>
                          </m:accPr>
                          <m:e>
                            <m:r>
                              <a:rPr lang="en-AU" sz="1600">
                                <a:latin typeface="Cambria Math" panose="02040503050406030204" pitchFamily="18" charset="0"/>
                              </a:rPr>
                              <m:t>𝑥</m:t>
                            </m:r>
                          </m:e>
                        </m:acc>
                      </m:e>
                      <m:sub>
                        <m:r>
                          <a:rPr lang="en-AU" sz="1600">
                            <a:latin typeface="Cambria Math" panose="02040503050406030204" pitchFamily="18" charset="0"/>
                          </a:rPr>
                          <m:t>𝑖</m:t>
                        </m:r>
                      </m:sub>
                      <m:sup>
                        <m:r>
                          <a:rPr lang="en-AU" sz="1600">
                            <a:latin typeface="Cambria Math" panose="02040503050406030204" pitchFamily="18" charset="0"/>
                          </a:rPr>
                          <m:t>𝑡</m:t>
                        </m:r>
                      </m:sup>
                    </m:sSubSup>
                  </m:oMath>
                </a14:m>
                <a:r>
                  <a:rPr kumimoji="0" lang="en-AU" altLang="zh-CN"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AU" sz="1600" i="1">
                            <a:latin typeface="Cambria Math" panose="02040503050406030204" pitchFamily="18" charset="0"/>
                          </a:rPr>
                        </m:ctrlPr>
                      </m:sSubSupPr>
                      <m:e>
                        <m:r>
                          <a:rPr lang="en-AU" sz="1600">
                            <a:latin typeface="Cambria Math" panose="02040503050406030204" pitchFamily="18" charset="0"/>
                          </a:rPr>
                          <m:t>𝑥</m:t>
                        </m:r>
                      </m:e>
                      <m:sub>
                        <m:r>
                          <a:rPr lang="en-AU" sz="1600">
                            <a:latin typeface="Cambria Math" panose="02040503050406030204" pitchFamily="18" charset="0"/>
                          </a:rPr>
                          <m:t>𝑖</m:t>
                        </m:r>
                      </m:sub>
                      <m:sup>
                        <m:r>
                          <a:rPr lang="en-AU" sz="1600">
                            <a:latin typeface="Cambria Math" panose="02040503050406030204" pitchFamily="18" charset="0"/>
                          </a:rPr>
                          <m:t>𝑡</m:t>
                        </m:r>
                      </m:sup>
                    </m:sSubSup>
                  </m:oMath>
                </a14:m>
                <a:r>
                  <a:rPr kumimoji="0" lang="en-AU" altLang="zh-CN"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are the initial and estimated demand flow of OD pair </a:t>
                </a:r>
                <a:r>
                  <a:rPr kumimoji="0" lang="en-AU" altLang="zh-CN" sz="16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a:t>
                </a:r>
                <a:r>
                  <a:rPr kumimoji="0" lang="en-AU" altLang="zh-CN" sz="16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AU" altLang="zh-CN"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AU" altLang="zh-CN" sz="16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a:t>
                </a:r>
                <a:r>
                  <a:rPr kumimoji="0" lang="en-AU" altLang="zh-CN"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ϵ </a:t>
                </a:r>
                <a:r>
                  <a:rPr kumimoji="0" lang="en-AU" altLang="zh-CN" sz="16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a:t>
                </a:r>
                <a:r>
                  <a:rPr kumimoji="0" lang="en-AU" altLang="zh-CN"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time period </a:t>
                </a:r>
                <a:r>
                  <a:rPr kumimoji="0" lang="en-AU" altLang="zh-CN" sz="16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a:t>
                </a:r>
                <a:r>
                  <a:rPr kumimoji="0" lang="en-AU" altLang="zh-CN"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AU" altLang="zh-CN" sz="1600" b="0" i="0" u="none" strike="noStrike" cap="none" normalizeH="0" baseline="0" dirty="0">
                  <a:ln>
                    <a:noFill/>
                  </a:ln>
                  <a:solidFill>
                    <a:schemeClr val="tx1"/>
                  </a:solidFill>
                  <a:effectLst/>
                </a:endParaRPr>
              </a:p>
              <a:p>
                <a:pPr lvl="0" eaLnBrk="0" hangingPunct="0">
                  <a:lnSpc>
                    <a:spcPct val="150000"/>
                  </a:lnSpc>
                </a:pPr>
                <a14:m>
                  <m:oMath xmlns:m="http://schemas.openxmlformats.org/officeDocument/2006/math">
                    <m:sSubSup>
                      <m:sSubSupPr>
                        <m:ctrlPr>
                          <a:rPr lang="en-AU" sz="1600" i="1">
                            <a:latin typeface="Cambria Math" panose="02040503050406030204" pitchFamily="18" charset="0"/>
                          </a:rPr>
                        </m:ctrlPr>
                      </m:sSubSupPr>
                      <m:e>
                        <m:acc>
                          <m:accPr>
                            <m:chr m:val="̂"/>
                            <m:ctrlPr>
                              <a:rPr lang="en-AU" sz="1600" i="1">
                                <a:latin typeface="Cambria Math" panose="02040503050406030204" pitchFamily="18" charset="0"/>
                              </a:rPr>
                            </m:ctrlPr>
                          </m:accPr>
                          <m:e>
                            <m:r>
                              <a:rPr lang="en-AU" sz="1600">
                                <a:latin typeface="Cambria Math" panose="02040503050406030204" pitchFamily="18" charset="0"/>
                              </a:rPr>
                              <m:t>𝑦</m:t>
                            </m:r>
                          </m:e>
                        </m:acc>
                      </m:e>
                      <m:sub>
                        <m:r>
                          <a:rPr lang="en-AU" sz="1600">
                            <a:latin typeface="Cambria Math" panose="02040503050406030204" pitchFamily="18" charset="0"/>
                          </a:rPr>
                          <m:t>𝑎</m:t>
                        </m:r>
                      </m:sub>
                      <m:sup>
                        <m:r>
                          <a:rPr lang="en-AU" sz="1600">
                            <a:latin typeface="Cambria Math" panose="02040503050406030204" pitchFamily="18" charset="0"/>
                          </a:rPr>
                          <m:t>𝑡</m:t>
                        </m:r>
                      </m:sup>
                    </m:sSubSup>
                    <m:r>
                      <a:rPr lang="en-AU" sz="1600" b="0" i="0" smtClean="0">
                        <a:latin typeface="Cambria Math" panose="02040503050406030204" pitchFamily="18" charset="0"/>
                      </a:rPr>
                      <m:t>,</m:t>
                    </m:r>
                    <m:sSubSup>
                      <m:sSubSupPr>
                        <m:ctrlPr>
                          <a:rPr lang="en-AU" sz="1600" i="1">
                            <a:latin typeface="Cambria Math" panose="02040503050406030204" pitchFamily="18" charset="0"/>
                          </a:rPr>
                        </m:ctrlPr>
                      </m:sSubSupPr>
                      <m:e>
                        <m:r>
                          <a:rPr lang="en-AU" sz="1600">
                            <a:latin typeface="Cambria Math" panose="02040503050406030204" pitchFamily="18" charset="0"/>
                          </a:rPr>
                          <m:t>𝑦</m:t>
                        </m:r>
                      </m:e>
                      <m:sub>
                        <m:r>
                          <a:rPr lang="en-AU" sz="1600">
                            <a:latin typeface="Cambria Math" panose="02040503050406030204" pitchFamily="18" charset="0"/>
                          </a:rPr>
                          <m:t>𝑎</m:t>
                        </m:r>
                      </m:sub>
                      <m:sup>
                        <m:r>
                          <a:rPr lang="en-AU" sz="1600">
                            <a:latin typeface="Cambria Math" panose="02040503050406030204" pitchFamily="18" charset="0"/>
                          </a:rPr>
                          <m:t>𝑡</m:t>
                        </m:r>
                      </m:sup>
                    </m:sSubSup>
                  </m:oMath>
                </a14:m>
                <a:r>
                  <a:rPr kumimoji="0" lang="en-AU" altLang="zh-CN"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are the observed and estimated link flow in link “</a:t>
                </a:r>
                <a:r>
                  <a:rPr kumimoji="0" lang="en-AU" altLang="zh-CN" sz="16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AU" altLang="zh-CN"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 time period </a:t>
                </a:r>
                <a:r>
                  <a:rPr kumimoji="0" lang="en-AU" altLang="zh-CN" sz="16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a:t>
                </a:r>
                <a:r>
                  <a:rPr kumimoji="0" lang="en-AU" altLang="zh-CN"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AU" altLang="zh-CN" sz="16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AU" altLang="zh-CN"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ϵ </a:t>
                </a:r>
                <a:r>
                  <a:rPr kumimoji="0" lang="en-AU" altLang="zh-CN" sz="16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 h=</a:t>
                </a:r>
                <a:r>
                  <a:rPr kumimoji="0" lang="en-AU" altLang="zh-CN"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[1,T]),</a:t>
                </a:r>
                <a:endParaRPr kumimoji="0" lang="en-AU" altLang="zh-CN" sz="1600" b="0" i="0" u="none" strike="noStrike" cap="none" normalizeH="0" baseline="0" dirty="0">
                  <a:ln>
                    <a:noFill/>
                  </a:ln>
                  <a:solidFill>
                    <a:schemeClr val="tx1"/>
                  </a:solidFill>
                  <a:effectLst/>
                </a:endParaRPr>
              </a:p>
              <a:p>
                <a:pPr lvl="0" eaLnBrk="0" hangingPunct="0">
                  <a:lnSpc>
                    <a:spcPct val="150000"/>
                  </a:lnSpc>
                </a:pPr>
                <a14:m>
                  <m:oMath xmlns:m="http://schemas.openxmlformats.org/officeDocument/2006/math">
                    <m:sSubSup>
                      <m:sSubSupPr>
                        <m:ctrlPr>
                          <a:rPr lang="en-AU" sz="1600" i="1">
                            <a:latin typeface="Cambria Math" panose="02040503050406030204" pitchFamily="18" charset="0"/>
                          </a:rPr>
                        </m:ctrlPr>
                      </m:sSubSupPr>
                      <m:e>
                        <m:r>
                          <a:rPr lang="en-AU" sz="1600">
                            <a:latin typeface="Cambria Math" panose="02040503050406030204" pitchFamily="18" charset="0"/>
                          </a:rPr>
                          <m:t>𝑝</m:t>
                        </m:r>
                      </m:e>
                      <m:sub>
                        <m:r>
                          <a:rPr lang="en-AU" sz="1600">
                            <a:latin typeface="Cambria Math" panose="02040503050406030204" pitchFamily="18" charset="0"/>
                          </a:rPr>
                          <m:t>𝑎</m:t>
                        </m:r>
                        <m:r>
                          <a:rPr lang="en-AU" sz="1600">
                            <a:latin typeface="Cambria Math" panose="02040503050406030204" pitchFamily="18" charset="0"/>
                          </a:rPr>
                          <m:t>,</m:t>
                        </m:r>
                        <m:r>
                          <a:rPr lang="en-AU" sz="1600">
                            <a:latin typeface="Cambria Math" panose="02040503050406030204" pitchFamily="18" charset="0"/>
                          </a:rPr>
                          <m:t>𝑖</m:t>
                        </m:r>
                      </m:sub>
                      <m:sup>
                        <m:r>
                          <a:rPr lang="en-AU" sz="1600">
                            <a:latin typeface="Cambria Math" panose="02040503050406030204" pitchFamily="18" charset="0"/>
                          </a:rPr>
                          <m:t>h</m:t>
                        </m:r>
                        <m:r>
                          <a:rPr lang="en-AU" sz="1600">
                            <a:latin typeface="Cambria Math" panose="02040503050406030204" pitchFamily="18" charset="0"/>
                          </a:rPr>
                          <m:t>,</m:t>
                        </m:r>
                        <m:r>
                          <a:rPr lang="en-AU" sz="1600">
                            <a:latin typeface="Cambria Math" panose="02040503050406030204" pitchFamily="18" charset="0"/>
                          </a:rPr>
                          <m:t>𝑡</m:t>
                        </m:r>
                      </m:sup>
                    </m:sSubSup>
                  </m:oMath>
                </a14:m>
                <a:r>
                  <a:rPr kumimoji="0" lang="en-AU" altLang="zh-CN"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is the assignment proportion of </a:t>
                </a:r>
                <a14:m>
                  <m:oMath xmlns:m="http://schemas.openxmlformats.org/officeDocument/2006/math">
                    <m:sSubSup>
                      <m:sSubSupPr>
                        <m:ctrlPr>
                          <a:rPr lang="en-AU" sz="1600" i="1">
                            <a:latin typeface="Cambria Math" panose="02040503050406030204" pitchFamily="18" charset="0"/>
                          </a:rPr>
                        </m:ctrlPr>
                      </m:sSubSupPr>
                      <m:e>
                        <m:r>
                          <a:rPr lang="en-AU" sz="1600">
                            <a:latin typeface="Cambria Math" panose="02040503050406030204" pitchFamily="18" charset="0"/>
                          </a:rPr>
                          <m:t>𝑥</m:t>
                        </m:r>
                      </m:e>
                      <m:sub>
                        <m:r>
                          <a:rPr lang="en-AU" sz="1600">
                            <a:latin typeface="Cambria Math" panose="02040503050406030204" pitchFamily="18" charset="0"/>
                          </a:rPr>
                          <m:t>𝑖</m:t>
                        </m:r>
                      </m:sub>
                      <m:sup>
                        <m:r>
                          <a:rPr lang="en-AU" sz="1600">
                            <a:latin typeface="Cambria Math" panose="02040503050406030204" pitchFamily="18" charset="0"/>
                          </a:rPr>
                          <m:t>𝑡</m:t>
                        </m:r>
                      </m:sup>
                    </m:sSubSup>
                  </m:oMath>
                </a14:m>
                <a:r>
                  <a:rPr kumimoji="0" lang="en-AU" altLang="zh-CN" sz="16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AU" altLang="zh-CN"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that passes link “</a:t>
                </a:r>
                <a:r>
                  <a:rPr kumimoji="0" lang="en-AU" altLang="zh-CN" sz="16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AU" altLang="zh-CN"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during a time period </a:t>
                </a:r>
                <a:r>
                  <a:rPr kumimoji="0" lang="en-AU" altLang="zh-CN" sz="16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a:t>
                </a:r>
                <a:endParaRPr kumimoji="0" lang="en-AU" altLang="zh-CN"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AU" altLang="zh-CN" sz="16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ω</a:t>
                </a:r>
                <a:r>
                  <a:rPr kumimoji="0" lang="en-AU" altLang="zh-CN"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is the reliability weight on the initial demand data.</a:t>
                </a:r>
                <a:endParaRPr kumimoji="0" lang="en-AU" altLang="zh-CN" sz="1600" b="0" i="0" u="none" strike="noStrike" cap="none" normalizeH="0" baseline="0" dirty="0">
                  <a:ln>
                    <a:noFill/>
                  </a:ln>
                  <a:solidFill>
                    <a:schemeClr val="tx1"/>
                  </a:solidFill>
                  <a:effectLst/>
                </a:endParaRPr>
              </a:p>
            </p:txBody>
          </p:sp>
        </mc:Choice>
        <mc:Fallback>
          <p:sp>
            <p:nvSpPr>
              <p:cNvPr id="7" name="Rectangle 1">
                <a:extLst>
                  <a:ext uri="{FF2B5EF4-FFF2-40B4-BE49-F238E27FC236}">
                    <a16:creationId xmlns:a16="http://schemas.microsoft.com/office/drawing/2014/main" id="{4A0CD906-A9BA-4379-A6C0-19897BFF02EE}"/>
                  </a:ext>
                </a:extLst>
              </p:cNvPr>
              <p:cNvSpPr>
                <a:spLocks noRot="1" noChangeAspect="1" noMove="1" noResize="1" noEditPoints="1" noAdjustHandles="1" noChangeArrowheads="1" noChangeShapeType="1" noTextEdit="1"/>
              </p:cNvSpPr>
              <p:nvPr/>
            </p:nvSpPr>
            <p:spPr bwMode="auto">
              <a:xfrm>
                <a:off x="474662" y="4215304"/>
                <a:ext cx="7905626" cy="2007857"/>
              </a:xfrm>
              <a:prstGeom prst="rect">
                <a:avLst/>
              </a:prstGeom>
              <a:blipFill>
                <a:blip r:embed="rId4"/>
                <a:stretch>
                  <a:fillRect l="-463" b="-3333"/>
                </a:stretch>
              </a:blipFill>
              <a:ln>
                <a:noFill/>
              </a:ln>
              <a:effectLst/>
            </p:spPr>
            <p:txBody>
              <a:bodyPr/>
              <a:lstStyle/>
              <a:p>
                <a:r>
                  <a:rPr lang="en-AU">
                    <a:noFill/>
                  </a:rPr>
                  <a:t> </a:t>
                </a:r>
              </a:p>
            </p:txBody>
          </p:sp>
        </mc:Fallback>
      </mc:AlternateContent>
      <p:sp>
        <p:nvSpPr>
          <p:cNvPr id="8" name="Rectangle 7">
            <a:extLst>
              <a:ext uri="{FF2B5EF4-FFF2-40B4-BE49-F238E27FC236}">
                <a16:creationId xmlns:a16="http://schemas.microsoft.com/office/drawing/2014/main" id="{82F54896-CF50-4CEC-8659-8DBB3B85FCC4}"/>
              </a:ext>
            </a:extLst>
          </p:cNvPr>
          <p:cNvSpPr/>
          <p:nvPr/>
        </p:nvSpPr>
        <p:spPr>
          <a:xfrm>
            <a:off x="474662" y="1223286"/>
            <a:ext cx="5328592" cy="369332"/>
          </a:xfrm>
          <a:prstGeom prst="rect">
            <a:avLst/>
          </a:prstGeom>
        </p:spPr>
        <p:txBody>
          <a:bodyPr wrap="square">
            <a:spAutoFit/>
          </a:bodyPr>
          <a:lstStyle/>
          <a:p>
            <a:pPr lvl="0" eaLnBrk="0" hangingPunct="0"/>
            <a:r>
              <a:rPr lang="en-AU" altLang="zh-CN" dirty="0">
                <a:latin typeface="Times New Roman" panose="02020603050405020304" pitchFamily="18" charset="0"/>
                <a:ea typeface="SimSun" panose="02010600030101010101" pitchFamily="2" charset="-122"/>
                <a:cs typeface="Times New Roman" panose="02020603050405020304" pitchFamily="18" charset="0"/>
              </a:rPr>
              <a:t>We express the problem mathematically as follows:</a:t>
            </a:r>
            <a:endParaRPr lang="en-AU" altLang="zh-CN" sz="800" dirty="0"/>
          </a:p>
        </p:txBody>
      </p:sp>
    </p:spTree>
    <p:extLst>
      <p:ext uri="{BB962C8B-B14F-4D97-AF65-F5344CB8AC3E}">
        <p14:creationId xmlns:p14="http://schemas.microsoft.com/office/powerpoint/2010/main" val="379278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B03C-73BF-4310-B83A-F0C9CC205BEC}"/>
              </a:ext>
            </a:extLst>
          </p:cNvPr>
          <p:cNvSpPr>
            <a:spLocks noGrp="1"/>
          </p:cNvSpPr>
          <p:nvPr>
            <p:ph type="title"/>
          </p:nvPr>
        </p:nvSpPr>
        <p:spPr/>
        <p:txBody>
          <a:bodyPr/>
          <a:lstStyle/>
          <a:p>
            <a:r>
              <a:rPr lang="en-AU" dirty="0"/>
              <a:t>TDOD Demand Prediction Problem</a:t>
            </a:r>
          </a:p>
        </p:txBody>
      </p:sp>
      <mc:AlternateContent xmlns:mc="http://schemas.openxmlformats.org/markup-compatibility/2006">
        <mc:Choice xmlns:a14="http://schemas.microsoft.com/office/drawing/2010/main" Requires="a14">
          <p:graphicFrame>
            <p:nvGraphicFramePr>
              <p:cNvPr id="6" name="Content Placeholder 5">
                <a:extLst>
                  <a:ext uri="{FF2B5EF4-FFF2-40B4-BE49-F238E27FC236}">
                    <a16:creationId xmlns:a16="http://schemas.microsoft.com/office/drawing/2014/main" id="{C6540CC5-FD2A-4179-AFAA-745B2A91CE1C}"/>
                  </a:ext>
                </a:extLst>
              </p:cNvPr>
              <p:cNvGraphicFramePr>
                <a:graphicFrameLocks noGrp="1"/>
              </p:cNvGraphicFramePr>
              <p:nvPr>
                <p:ph idx="1"/>
                <p:extLst>
                  <p:ext uri="{D42A27DB-BD31-4B8C-83A1-F6EECF244321}">
                    <p14:modId xmlns:p14="http://schemas.microsoft.com/office/powerpoint/2010/main" val="3977746850"/>
                  </p:ext>
                </p:extLst>
              </p:nvPr>
            </p:nvGraphicFramePr>
            <p:xfrm>
              <a:off x="330200" y="1875366"/>
              <a:ext cx="6083300" cy="1074738"/>
            </p:xfrm>
            <a:graphic>
              <a:graphicData uri="http://schemas.openxmlformats.org/drawingml/2006/table">
                <a:tbl>
                  <a:tblPr firstRow="1" firstCol="1" bandRow="1">
                    <a:tableStyleId>{5C22544A-7EE6-4342-B048-85BDC9FD1C3A}</a:tableStyleId>
                  </a:tblPr>
                  <a:tblGrid>
                    <a:gridCol w="5578992">
                      <a:extLst>
                        <a:ext uri="{9D8B030D-6E8A-4147-A177-3AD203B41FA5}">
                          <a16:colId xmlns:a16="http://schemas.microsoft.com/office/drawing/2014/main" val="4133276356"/>
                        </a:ext>
                      </a:extLst>
                    </a:gridCol>
                    <a:gridCol w="504308">
                      <a:extLst>
                        <a:ext uri="{9D8B030D-6E8A-4147-A177-3AD203B41FA5}">
                          <a16:colId xmlns:a16="http://schemas.microsoft.com/office/drawing/2014/main" val="197472168"/>
                        </a:ext>
                      </a:extLst>
                    </a:gridCol>
                  </a:tblGrid>
                  <a:tr h="0">
                    <a:tc>
                      <a:txBody>
                        <a:bodyPr/>
                        <a:lstStyle/>
                        <a:p>
                          <a:pPr algn="l">
                            <a:lnSpc>
                              <a:spcPct val="150000"/>
                            </a:lnSpc>
                            <a:spcBef>
                              <a:spcPts val="600"/>
                            </a:spcBef>
                            <a:spcAft>
                              <a:spcPts val="600"/>
                            </a:spcAft>
                          </a:pPr>
                          <a14:m>
                            <m:oMathPara xmlns:m="http://schemas.openxmlformats.org/officeDocument/2006/math">
                              <m:oMathParaPr>
                                <m:jc m:val="left"/>
                              </m:oMathParaPr>
                              <m:oMath xmlns:m="http://schemas.openxmlformats.org/officeDocument/2006/math">
                                <m:sSubSup>
                                  <m:sSubSupPr>
                                    <m:ctrlPr>
                                      <a:rPr lang="en-AU" sz="1600" i="1" smtClean="0">
                                        <a:solidFill>
                                          <a:schemeClr val="tx1"/>
                                        </a:solidFill>
                                        <a:effectLst/>
                                        <a:latin typeface="Cambria Math" panose="02040503050406030204" pitchFamily="18" charset="0"/>
                                      </a:rPr>
                                    </m:ctrlPr>
                                  </m:sSubSupPr>
                                  <m:e>
                                    <m:r>
                                      <a:rPr lang="en-AU" sz="1600">
                                        <a:solidFill>
                                          <a:schemeClr val="tx1"/>
                                        </a:solidFill>
                                        <a:effectLst/>
                                        <a:latin typeface="Cambria Math" panose="02040503050406030204" pitchFamily="18" charset="0"/>
                                      </a:rPr>
                                      <m:t>𝑥</m:t>
                                    </m:r>
                                  </m:e>
                                  <m:sub>
                                    <m:r>
                                      <a:rPr lang="en-AU" sz="1600">
                                        <a:solidFill>
                                          <a:schemeClr val="tx1"/>
                                        </a:solidFill>
                                        <a:effectLst/>
                                        <a:latin typeface="Cambria Math" panose="02040503050406030204" pitchFamily="18" charset="0"/>
                                      </a:rPr>
                                      <m:t>𝑖</m:t>
                                    </m:r>
                                  </m:sub>
                                  <m:sup>
                                    <m:r>
                                      <a:rPr lang="en-AU" sz="1600">
                                        <a:solidFill>
                                          <a:schemeClr val="tx1"/>
                                        </a:solidFill>
                                        <a:effectLst/>
                                        <a:latin typeface="Cambria Math" panose="02040503050406030204" pitchFamily="18" charset="0"/>
                                      </a:rPr>
                                      <m:t>𝑡</m:t>
                                    </m:r>
                                  </m:sup>
                                </m:sSubSup>
                                <m:r>
                                  <a:rPr lang="en-AU" sz="1600">
                                    <a:solidFill>
                                      <a:schemeClr val="tx1"/>
                                    </a:solidFill>
                                    <a:effectLst/>
                                    <a:latin typeface="Cambria Math" panose="02040503050406030204" pitchFamily="18" charset="0"/>
                                  </a:rPr>
                                  <m:t>=</m:t>
                                </m:r>
                                <m:nary>
                                  <m:naryPr>
                                    <m:chr m:val="∑"/>
                                    <m:limLoc m:val="undOvr"/>
                                    <m:ctrlPr>
                                      <a:rPr lang="en-AU" sz="1600" i="1">
                                        <a:solidFill>
                                          <a:schemeClr val="tx1"/>
                                        </a:solidFill>
                                        <a:effectLst/>
                                        <a:latin typeface="Cambria Math" panose="02040503050406030204" pitchFamily="18" charset="0"/>
                                      </a:rPr>
                                    </m:ctrlPr>
                                  </m:naryPr>
                                  <m:sub>
                                    <m:r>
                                      <a:rPr lang="en-AU" sz="1600">
                                        <a:solidFill>
                                          <a:schemeClr val="tx1"/>
                                        </a:solidFill>
                                        <a:effectLst/>
                                        <a:latin typeface="Cambria Math" panose="02040503050406030204" pitchFamily="18" charset="0"/>
                                      </a:rPr>
                                      <m:t>𝑙</m:t>
                                    </m:r>
                                    <m:r>
                                      <a:rPr lang="en-AU" sz="1600">
                                        <a:solidFill>
                                          <a:schemeClr val="tx1"/>
                                        </a:solidFill>
                                        <a:effectLst/>
                                        <a:latin typeface="Cambria Math" panose="02040503050406030204" pitchFamily="18" charset="0"/>
                                      </a:rPr>
                                      <m:t>=1</m:t>
                                    </m:r>
                                  </m:sub>
                                  <m:sup>
                                    <m:r>
                                      <a:rPr lang="en-AU" sz="1600">
                                        <a:solidFill>
                                          <a:schemeClr val="tx1"/>
                                        </a:solidFill>
                                        <a:effectLst/>
                                        <a:latin typeface="Cambria Math" panose="02040503050406030204" pitchFamily="18" charset="0"/>
                                      </a:rPr>
                                      <m:t>𝑝</m:t>
                                    </m:r>
                                  </m:sup>
                                  <m:e>
                                    <m:sSup>
                                      <m:sSupPr>
                                        <m:ctrlPr>
                                          <a:rPr lang="en-AU" sz="1600" i="1">
                                            <a:solidFill>
                                              <a:schemeClr val="tx1"/>
                                            </a:solidFill>
                                            <a:effectLst/>
                                            <a:latin typeface="Cambria Math" panose="02040503050406030204" pitchFamily="18" charset="0"/>
                                          </a:rPr>
                                        </m:ctrlPr>
                                      </m:sSupPr>
                                      <m:e>
                                        <m:r>
                                          <a:rPr lang="en-AU" sz="1600">
                                            <a:solidFill>
                                              <a:schemeClr val="tx1"/>
                                            </a:solidFill>
                                            <a:effectLst/>
                                            <a:latin typeface="Cambria Math" panose="02040503050406030204" pitchFamily="18" charset="0"/>
                                          </a:rPr>
                                          <m:t>𝜑</m:t>
                                        </m:r>
                                      </m:e>
                                      <m:sup>
                                        <m:r>
                                          <a:rPr lang="en-AU" sz="1600">
                                            <a:solidFill>
                                              <a:schemeClr val="tx1"/>
                                            </a:solidFill>
                                            <a:effectLst/>
                                            <a:latin typeface="Cambria Math" panose="02040503050406030204" pitchFamily="18" charset="0"/>
                                          </a:rPr>
                                          <m:t>𝑙</m:t>
                                        </m:r>
                                      </m:sup>
                                    </m:sSup>
                                    <m:r>
                                      <a:rPr lang="en-AU" sz="1600">
                                        <a:solidFill>
                                          <a:schemeClr val="tx1"/>
                                        </a:solidFill>
                                        <a:effectLst/>
                                        <a:latin typeface="Cambria Math" panose="02040503050406030204" pitchFamily="18" charset="0"/>
                                      </a:rPr>
                                      <m:t> </m:t>
                                    </m:r>
                                    <m:sSubSup>
                                      <m:sSubSupPr>
                                        <m:ctrlPr>
                                          <a:rPr lang="en-AU" sz="1600" i="1">
                                            <a:solidFill>
                                              <a:schemeClr val="tx1"/>
                                            </a:solidFill>
                                            <a:effectLst/>
                                            <a:latin typeface="Cambria Math" panose="02040503050406030204" pitchFamily="18" charset="0"/>
                                          </a:rPr>
                                        </m:ctrlPr>
                                      </m:sSubSupPr>
                                      <m:e>
                                        <m:r>
                                          <a:rPr lang="en-AU" sz="1600">
                                            <a:solidFill>
                                              <a:schemeClr val="tx1"/>
                                            </a:solidFill>
                                            <a:effectLst/>
                                            <a:latin typeface="Cambria Math" panose="02040503050406030204" pitchFamily="18" charset="0"/>
                                          </a:rPr>
                                          <m:t>𝑥</m:t>
                                        </m:r>
                                      </m:e>
                                      <m:sub>
                                        <m:r>
                                          <a:rPr lang="en-AU" sz="1600">
                                            <a:solidFill>
                                              <a:schemeClr val="tx1"/>
                                            </a:solidFill>
                                            <a:effectLst/>
                                            <a:latin typeface="Cambria Math" panose="02040503050406030204" pitchFamily="18" charset="0"/>
                                          </a:rPr>
                                          <m:t>𝑖</m:t>
                                        </m:r>
                                      </m:sub>
                                      <m:sup>
                                        <m:r>
                                          <a:rPr lang="en-AU" sz="1600">
                                            <a:solidFill>
                                              <a:schemeClr val="tx1"/>
                                            </a:solidFill>
                                            <a:effectLst/>
                                            <a:latin typeface="Cambria Math" panose="02040503050406030204" pitchFamily="18" charset="0"/>
                                          </a:rPr>
                                          <m:t>𝑡</m:t>
                                        </m:r>
                                        <m:r>
                                          <a:rPr lang="en-AU" sz="1600">
                                            <a:solidFill>
                                              <a:schemeClr val="tx1"/>
                                            </a:solidFill>
                                            <a:effectLst/>
                                            <a:latin typeface="Cambria Math" panose="02040503050406030204" pitchFamily="18" charset="0"/>
                                          </a:rPr>
                                          <m:t>−</m:t>
                                        </m:r>
                                        <m:r>
                                          <a:rPr lang="en-AU" sz="1600">
                                            <a:solidFill>
                                              <a:schemeClr val="tx1"/>
                                            </a:solidFill>
                                            <a:effectLst/>
                                            <a:latin typeface="Cambria Math" panose="02040503050406030204" pitchFamily="18" charset="0"/>
                                          </a:rPr>
                                          <m:t>𝑙</m:t>
                                        </m:r>
                                      </m:sup>
                                    </m:sSubSup>
                                    <m:r>
                                      <a:rPr lang="en-AU" sz="1600">
                                        <a:solidFill>
                                          <a:schemeClr val="tx1"/>
                                        </a:solidFill>
                                        <a:effectLst/>
                                        <a:latin typeface="Cambria Math" panose="02040503050406030204" pitchFamily="18" charset="0"/>
                                      </a:rPr>
                                      <m:t>+</m:t>
                                    </m:r>
                                    <m:nary>
                                      <m:naryPr>
                                        <m:chr m:val="∑"/>
                                        <m:limLoc m:val="undOvr"/>
                                        <m:ctrlPr>
                                          <a:rPr lang="en-AU" sz="1600" i="1">
                                            <a:solidFill>
                                              <a:schemeClr val="tx1"/>
                                            </a:solidFill>
                                            <a:effectLst/>
                                            <a:latin typeface="Cambria Math" panose="02040503050406030204" pitchFamily="18" charset="0"/>
                                          </a:rPr>
                                        </m:ctrlPr>
                                      </m:naryPr>
                                      <m:sub>
                                        <m:r>
                                          <a:rPr lang="en-AU" sz="1600">
                                            <a:solidFill>
                                              <a:schemeClr val="tx1"/>
                                            </a:solidFill>
                                            <a:effectLst/>
                                            <a:latin typeface="Cambria Math" panose="02040503050406030204" pitchFamily="18" charset="0"/>
                                          </a:rPr>
                                          <m:t>𝑙</m:t>
                                        </m:r>
                                        <m:r>
                                          <a:rPr lang="en-AU" sz="1600">
                                            <a:solidFill>
                                              <a:schemeClr val="tx1"/>
                                            </a:solidFill>
                                            <a:effectLst/>
                                            <a:latin typeface="Cambria Math" panose="02040503050406030204" pitchFamily="18" charset="0"/>
                                          </a:rPr>
                                          <m:t>=1</m:t>
                                        </m:r>
                                      </m:sub>
                                      <m:sup>
                                        <m:r>
                                          <a:rPr lang="en-AU" sz="1600">
                                            <a:solidFill>
                                              <a:schemeClr val="tx1"/>
                                            </a:solidFill>
                                            <a:effectLst/>
                                            <a:latin typeface="Cambria Math" panose="02040503050406030204" pitchFamily="18" charset="0"/>
                                          </a:rPr>
                                          <m:t>𝑞</m:t>
                                        </m:r>
                                      </m:sup>
                                      <m:e>
                                        <m:sSup>
                                          <m:sSupPr>
                                            <m:ctrlPr>
                                              <a:rPr lang="en-AU" sz="1600" i="1">
                                                <a:solidFill>
                                                  <a:schemeClr val="tx1"/>
                                                </a:solidFill>
                                                <a:effectLst/>
                                                <a:latin typeface="Cambria Math" panose="02040503050406030204" pitchFamily="18" charset="0"/>
                                              </a:rPr>
                                            </m:ctrlPr>
                                          </m:sSupPr>
                                          <m:e>
                                            <m:r>
                                              <a:rPr lang="en-AU" sz="1600">
                                                <a:solidFill>
                                                  <a:schemeClr val="tx1"/>
                                                </a:solidFill>
                                                <a:effectLst/>
                                                <a:latin typeface="Cambria Math" panose="02040503050406030204" pitchFamily="18" charset="0"/>
                                              </a:rPr>
                                              <m:t>𝜃</m:t>
                                            </m:r>
                                          </m:e>
                                          <m:sup>
                                            <m:r>
                                              <a:rPr lang="en-AU" sz="1600">
                                                <a:solidFill>
                                                  <a:schemeClr val="tx1"/>
                                                </a:solidFill>
                                                <a:effectLst/>
                                                <a:latin typeface="Cambria Math" panose="02040503050406030204" pitchFamily="18" charset="0"/>
                                              </a:rPr>
                                              <m:t>𝑙</m:t>
                                            </m:r>
                                          </m:sup>
                                        </m:sSup>
                                        <m:r>
                                          <a:rPr lang="en-AU" sz="1600">
                                            <a:solidFill>
                                              <a:schemeClr val="tx1"/>
                                            </a:solidFill>
                                            <a:effectLst/>
                                            <a:latin typeface="Cambria Math" panose="02040503050406030204" pitchFamily="18" charset="0"/>
                                          </a:rPr>
                                          <m:t> </m:t>
                                        </m:r>
                                        <m:sSup>
                                          <m:sSupPr>
                                            <m:ctrlPr>
                                              <a:rPr lang="en-AU" sz="1600" i="1">
                                                <a:solidFill>
                                                  <a:schemeClr val="tx1"/>
                                                </a:solidFill>
                                                <a:effectLst/>
                                                <a:latin typeface="Cambria Math" panose="02040503050406030204" pitchFamily="18" charset="0"/>
                                              </a:rPr>
                                            </m:ctrlPr>
                                          </m:sSupPr>
                                          <m:e>
                                            <m:r>
                                              <a:rPr lang="en-AU" sz="1600">
                                                <a:solidFill>
                                                  <a:schemeClr val="tx1"/>
                                                </a:solidFill>
                                                <a:effectLst/>
                                                <a:latin typeface="Cambria Math" panose="02040503050406030204" pitchFamily="18" charset="0"/>
                                              </a:rPr>
                                              <m:t>𝜖</m:t>
                                            </m:r>
                                          </m:e>
                                          <m:sup>
                                            <m:r>
                                              <a:rPr lang="en-AU" sz="1600">
                                                <a:solidFill>
                                                  <a:schemeClr val="tx1"/>
                                                </a:solidFill>
                                                <a:effectLst/>
                                                <a:latin typeface="Cambria Math" panose="02040503050406030204" pitchFamily="18" charset="0"/>
                                              </a:rPr>
                                              <m:t>𝑡</m:t>
                                            </m:r>
                                            <m:r>
                                              <a:rPr lang="en-AU" sz="1600">
                                                <a:solidFill>
                                                  <a:schemeClr val="tx1"/>
                                                </a:solidFill>
                                                <a:effectLst/>
                                                <a:latin typeface="Cambria Math" panose="02040503050406030204" pitchFamily="18" charset="0"/>
                                              </a:rPr>
                                              <m:t>−</m:t>
                                            </m:r>
                                            <m:r>
                                              <a:rPr lang="en-AU" sz="1600">
                                                <a:solidFill>
                                                  <a:schemeClr val="tx1"/>
                                                </a:solidFill>
                                                <a:effectLst/>
                                                <a:latin typeface="Cambria Math" panose="02040503050406030204" pitchFamily="18" charset="0"/>
                                              </a:rPr>
                                              <m:t>𝑙</m:t>
                                            </m:r>
                                          </m:sup>
                                        </m:sSup>
                                        <m:r>
                                          <a:rPr lang="en-AU" sz="1600">
                                            <a:solidFill>
                                              <a:schemeClr val="tx1"/>
                                            </a:solidFill>
                                            <a:effectLst/>
                                            <a:latin typeface="Cambria Math" panose="02040503050406030204" pitchFamily="18" charset="0"/>
                                          </a:rPr>
                                          <m:t>+</m:t>
                                        </m:r>
                                        <m:r>
                                          <a:rPr lang="en-AU" sz="1600">
                                            <a:solidFill>
                                              <a:schemeClr val="tx1"/>
                                            </a:solidFill>
                                            <a:effectLst/>
                                            <a:latin typeface="Cambria Math" panose="02040503050406030204" pitchFamily="18" charset="0"/>
                                          </a:rPr>
                                          <m:t>𝑐</m:t>
                                        </m:r>
                                        <m:r>
                                          <a:rPr lang="en-AU" sz="1600">
                                            <a:solidFill>
                                              <a:schemeClr val="tx1"/>
                                            </a:solidFill>
                                            <a:effectLst/>
                                            <a:latin typeface="Cambria Math" panose="02040503050406030204" pitchFamily="18" charset="0"/>
                                          </a:rPr>
                                          <m:t>+</m:t>
                                        </m:r>
                                        <m:sSup>
                                          <m:sSupPr>
                                            <m:ctrlPr>
                                              <a:rPr lang="en-AU" sz="1600" i="1">
                                                <a:solidFill>
                                                  <a:schemeClr val="tx1"/>
                                                </a:solidFill>
                                                <a:effectLst/>
                                                <a:latin typeface="Cambria Math" panose="02040503050406030204" pitchFamily="18" charset="0"/>
                                              </a:rPr>
                                            </m:ctrlPr>
                                          </m:sSupPr>
                                          <m:e>
                                            <m:r>
                                              <a:rPr lang="en-AU" sz="1600">
                                                <a:solidFill>
                                                  <a:schemeClr val="tx1"/>
                                                </a:solidFill>
                                                <a:effectLst/>
                                                <a:latin typeface="Cambria Math" panose="02040503050406030204" pitchFamily="18" charset="0"/>
                                              </a:rPr>
                                              <m:t>𝜖</m:t>
                                            </m:r>
                                          </m:e>
                                          <m:sup>
                                            <m:r>
                                              <a:rPr lang="en-AU" sz="1600">
                                                <a:solidFill>
                                                  <a:schemeClr val="tx1"/>
                                                </a:solidFill>
                                                <a:effectLst/>
                                                <a:latin typeface="Cambria Math" panose="02040503050406030204" pitchFamily="18" charset="0"/>
                                              </a:rPr>
                                              <m:t>𝑡</m:t>
                                            </m:r>
                                          </m:sup>
                                        </m:sSup>
                                      </m:e>
                                    </m:nary>
                                  </m:e>
                                </m:nary>
                              </m:oMath>
                            </m:oMathPara>
                          </a14:m>
                          <a:endParaRPr lang="en-AU" sz="18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noFill/>
                      </a:tcPr>
                    </a:tc>
                    <a:tc>
                      <a:txBody>
                        <a:bodyPr/>
                        <a:lstStyle/>
                        <a:p>
                          <a:pPr algn="l">
                            <a:lnSpc>
                              <a:spcPct val="150000"/>
                            </a:lnSpc>
                            <a:spcBef>
                              <a:spcPts val="600"/>
                            </a:spcBef>
                            <a:spcAft>
                              <a:spcPts val="600"/>
                            </a:spcAft>
                          </a:pPr>
                          <a:r>
                            <a:rPr lang="en-AU" sz="1600" dirty="0">
                              <a:solidFill>
                                <a:schemeClr val="tx1"/>
                              </a:solidFill>
                              <a:effectLst/>
                            </a:rPr>
                            <a:t>(3)</a:t>
                          </a:r>
                          <a:endParaRPr lang="en-AU" sz="18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noFill/>
                      </a:tcPr>
                    </a:tc>
                    <a:extLst>
                      <a:ext uri="{0D108BD9-81ED-4DB2-BD59-A6C34878D82A}">
                        <a16:rowId xmlns:a16="http://schemas.microsoft.com/office/drawing/2014/main" val="527570684"/>
                      </a:ext>
                    </a:extLst>
                  </a:tr>
                </a:tbl>
              </a:graphicData>
            </a:graphic>
          </p:graphicFrame>
        </mc:Choice>
        <mc:Fallback>
          <p:graphicFrame>
            <p:nvGraphicFramePr>
              <p:cNvPr id="6" name="Content Placeholder 5">
                <a:extLst>
                  <a:ext uri="{FF2B5EF4-FFF2-40B4-BE49-F238E27FC236}">
                    <a16:creationId xmlns:a16="http://schemas.microsoft.com/office/drawing/2014/main" id="{C6540CC5-FD2A-4179-AFAA-745B2A91CE1C}"/>
                  </a:ext>
                </a:extLst>
              </p:cNvPr>
              <p:cNvGraphicFramePr>
                <a:graphicFrameLocks noGrp="1"/>
              </p:cNvGraphicFramePr>
              <p:nvPr>
                <p:ph idx="1"/>
                <p:extLst>
                  <p:ext uri="{D42A27DB-BD31-4B8C-83A1-F6EECF244321}">
                    <p14:modId xmlns:p14="http://schemas.microsoft.com/office/powerpoint/2010/main" val="3977746850"/>
                  </p:ext>
                </p:extLst>
              </p:nvPr>
            </p:nvGraphicFramePr>
            <p:xfrm>
              <a:off x="330200" y="1875366"/>
              <a:ext cx="6083300" cy="1074738"/>
            </p:xfrm>
            <a:graphic>
              <a:graphicData uri="http://schemas.openxmlformats.org/drawingml/2006/table">
                <a:tbl>
                  <a:tblPr firstRow="1" firstCol="1" bandRow="1">
                    <a:tableStyleId>{5C22544A-7EE6-4342-B048-85BDC9FD1C3A}</a:tableStyleId>
                  </a:tblPr>
                  <a:tblGrid>
                    <a:gridCol w="5578992">
                      <a:extLst>
                        <a:ext uri="{9D8B030D-6E8A-4147-A177-3AD203B41FA5}">
                          <a16:colId xmlns:a16="http://schemas.microsoft.com/office/drawing/2014/main" val="4133276356"/>
                        </a:ext>
                      </a:extLst>
                    </a:gridCol>
                    <a:gridCol w="504308">
                      <a:extLst>
                        <a:ext uri="{9D8B030D-6E8A-4147-A177-3AD203B41FA5}">
                          <a16:colId xmlns:a16="http://schemas.microsoft.com/office/drawing/2014/main" val="197472168"/>
                        </a:ext>
                      </a:extLst>
                    </a:gridCol>
                  </a:tblGrid>
                  <a:tr h="1074738">
                    <a:tc>
                      <a:txBody>
                        <a:bodyPr/>
                        <a:lstStyle/>
                        <a:p>
                          <a:endParaRPr lang="en-US"/>
                        </a:p>
                      </a:txBody>
                      <a:tcPr marL="68580" marR="68580" marT="0" marB="0" anchor="ctr">
                        <a:blipFill>
                          <a:blip r:embed="rId2"/>
                          <a:stretch>
                            <a:fillRect l="-109" t="-565" r="-9498" b="-2825"/>
                          </a:stretch>
                        </a:blipFill>
                      </a:tcPr>
                    </a:tc>
                    <a:tc>
                      <a:txBody>
                        <a:bodyPr/>
                        <a:lstStyle/>
                        <a:p>
                          <a:pPr algn="l">
                            <a:lnSpc>
                              <a:spcPct val="150000"/>
                            </a:lnSpc>
                            <a:spcBef>
                              <a:spcPts val="600"/>
                            </a:spcBef>
                            <a:spcAft>
                              <a:spcPts val="600"/>
                            </a:spcAft>
                          </a:pPr>
                          <a:r>
                            <a:rPr lang="en-AU" sz="1600" dirty="0">
                              <a:solidFill>
                                <a:schemeClr val="tx1"/>
                              </a:solidFill>
                              <a:effectLst/>
                            </a:rPr>
                            <a:t>(3)</a:t>
                          </a:r>
                          <a:endParaRPr lang="en-AU" sz="18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noFill/>
                      </a:tcPr>
                    </a:tc>
                    <a:extLst>
                      <a:ext uri="{0D108BD9-81ED-4DB2-BD59-A6C34878D82A}">
                        <a16:rowId xmlns:a16="http://schemas.microsoft.com/office/drawing/2014/main" val="527570684"/>
                      </a:ext>
                    </a:extLst>
                  </a:tr>
                </a:tbl>
              </a:graphicData>
            </a:graphic>
          </p:graphicFrame>
        </mc:Fallback>
      </mc:AlternateContent>
      <p:sp>
        <p:nvSpPr>
          <p:cNvPr id="4" name="Footer Placeholder 3">
            <a:extLst>
              <a:ext uri="{FF2B5EF4-FFF2-40B4-BE49-F238E27FC236}">
                <a16:creationId xmlns:a16="http://schemas.microsoft.com/office/drawing/2014/main" id="{3AF623F8-8560-4790-8BFB-15ECB0B447DB}"/>
              </a:ext>
            </a:extLst>
          </p:cNvPr>
          <p:cNvSpPr>
            <a:spLocks noGrp="1"/>
          </p:cNvSpPr>
          <p:nvPr>
            <p:ph type="ftr" sz="quarter" idx="10"/>
          </p:nvPr>
        </p:nvSpPr>
        <p:spPr/>
        <p:txBody>
          <a:bodyPr/>
          <a:lstStyle/>
          <a:p>
            <a:pPr>
              <a:defRPr/>
            </a:pPr>
            <a:r>
              <a:rPr lang="en-AU"/>
              <a:t>Presentation title  |  Presenter name</a:t>
            </a:r>
          </a:p>
        </p:txBody>
      </p:sp>
      <p:sp>
        <p:nvSpPr>
          <p:cNvPr id="5" name="Slide Number Placeholder 4">
            <a:extLst>
              <a:ext uri="{FF2B5EF4-FFF2-40B4-BE49-F238E27FC236}">
                <a16:creationId xmlns:a16="http://schemas.microsoft.com/office/drawing/2014/main" id="{4AC6D616-D142-4538-B8B9-E0E20E0B8911}"/>
              </a:ext>
            </a:extLst>
          </p:cNvPr>
          <p:cNvSpPr>
            <a:spLocks noGrp="1"/>
          </p:cNvSpPr>
          <p:nvPr>
            <p:ph type="sldNum" sz="quarter" idx="11"/>
          </p:nvPr>
        </p:nvSpPr>
        <p:spPr/>
        <p:txBody>
          <a:bodyPr/>
          <a:lstStyle/>
          <a:p>
            <a:pPr>
              <a:defRPr/>
            </a:pPr>
            <a:fld id="{D0E4B696-87CC-499F-9B46-904A18FACFBF}" type="slidenum">
              <a:rPr lang="en-AU" altLang="en-US" smtClean="0"/>
              <a:pPr>
                <a:defRPr/>
              </a:pPr>
              <a:t>7</a:t>
            </a:fld>
            <a:r>
              <a:rPr lang="en-AU" altLang="en-US"/>
              <a:t>  |</a:t>
            </a:r>
          </a:p>
        </p:txBody>
      </p:sp>
      <p:sp>
        <p:nvSpPr>
          <p:cNvPr id="7" name="Rectangle 1">
            <a:extLst>
              <a:ext uri="{FF2B5EF4-FFF2-40B4-BE49-F238E27FC236}">
                <a16:creationId xmlns:a16="http://schemas.microsoft.com/office/drawing/2014/main" id="{E3BBA09D-D005-41A8-9EA9-9EAD67B3EF9A}"/>
              </a:ext>
            </a:extLst>
          </p:cNvPr>
          <p:cNvSpPr>
            <a:spLocks noChangeArrowheads="1"/>
          </p:cNvSpPr>
          <p:nvPr/>
        </p:nvSpPr>
        <p:spPr bwMode="auto">
          <a:xfrm>
            <a:off x="222920" y="1240730"/>
            <a:ext cx="83095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zh-CN"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The ARIMA model with “</a:t>
            </a:r>
            <a:r>
              <a:rPr kumimoji="0" lang="en-AU" altLang="zh-CN"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p</a:t>
            </a:r>
            <a:r>
              <a:rPr kumimoji="0" lang="en-AU" altLang="zh-CN"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autoregressive terms” and “</a:t>
            </a:r>
            <a:r>
              <a:rPr kumimoji="0" lang="en-AU" altLang="zh-CN"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q</a:t>
            </a:r>
            <a:r>
              <a:rPr kumimoji="0" lang="en-AU" altLang="zh-CN"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moving-average terms” takes the following form:</a:t>
            </a:r>
            <a:endParaRPr kumimoji="0" lang="en-AU" altLang="zh-CN"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D82CAB5D-A5EA-4B1D-B6B3-B034D7AF25A6}"/>
                  </a:ext>
                </a:extLst>
              </p:cNvPr>
              <p:cNvSpPr/>
              <p:nvPr/>
            </p:nvSpPr>
            <p:spPr>
              <a:xfrm>
                <a:off x="318141" y="3806870"/>
                <a:ext cx="7741617" cy="463140"/>
              </a:xfrm>
              <a:prstGeom prst="rect">
                <a:avLst/>
              </a:prstGeom>
            </p:spPr>
            <p:txBody>
              <a:bodyPr wrap="square">
                <a:spAutoFit/>
              </a:bodyPr>
              <a:lstStyle/>
              <a:p>
                <a:pPr algn="just">
                  <a:lnSpc>
                    <a:spcPct val="150000"/>
                  </a:lnSpc>
                  <a:spcAft>
                    <a:spcPts val="0"/>
                  </a:spcAft>
                </a:pPr>
                <a:r>
                  <a:rPr lang="en-AU" dirty="0">
                    <a:latin typeface="Times New Roman" panose="02020603050405020304" pitchFamily="18" charset="0"/>
                    <a:ea typeface="SimSun" panose="02010600030101010101" pitchFamily="2" charset="-122"/>
                    <a:cs typeface="Times New Roman" panose="02020603050405020304" pitchFamily="18" charset="0"/>
                  </a:rPr>
                  <a:t>The parameters </a:t>
                </a:r>
                <a14:m>
                  <m:oMath xmlns:m="http://schemas.openxmlformats.org/officeDocument/2006/math">
                    <m:sSup>
                      <m:sSupPr>
                        <m:ctrlPr>
                          <a:rPr lang="en-AU" sz="18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AU" sz="1800" i="1">
                            <a:effectLst/>
                            <a:latin typeface="Cambria Math" panose="02040503050406030204" pitchFamily="18" charset="0"/>
                            <a:ea typeface="SimSun" panose="02010600030101010101" pitchFamily="2" charset="-122"/>
                            <a:cs typeface="Times New Roman" panose="02020603050405020304" pitchFamily="18" charset="0"/>
                          </a:rPr>
                          <m:t>𝜑</m:t>
                        </m:r>
                      </m:e>
                      <m:sup>
                        <m:r>
                          <a:rPr lang="en-AU" sz="1800" i="1">
                            <a:effectLst/>
                            <a:latin typeface="Cambria Math" panose="02040503050406030204" pitchFamily="18" charset="0"/>
                            <a:ea typeface="SimSun" panose="02010600030101010101" pitchFamily="2" charset="-122"/>
                            <a:cs typeface="Times New Roman" panose="02020603050405020304" pitchFamily="18" charset="0"/>
                          </a:rPr>
                          <m:t>𝑙</m:t>
                        </m:r>
                      </m:sup>
                    </m:sSup>
                    <m:r>
                      <a:rPr lang="en-AU" sz="1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AU" sz="18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p>
                      <m:sSupPr>
                        <m:ctrlPr>
                          <a:rPr lang="en-AU" sz="18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AU" sz="1800" i="1">
                            <a:effectLst/>
                            <a:latin typeface="Cambria Math" panose="02040503050406030204" pitchFamily="18" charset="0"/>
                            <a:ea typeface="SimSun" panose="02010600030101010101" pitchFamily="2" charset="-122"/>
                            <a:cs typeface="Times New Roman" panose="02020603050405020304" pitchFamily="18" charset="0"/>
                          </a:rPr>
                          <m:t>𝜃</m:t>
                        </m:r>
                      </m:e>
                      <m:sup>
                        <m:r>
                          <a:rPr lang="en-AU" sz="1800" i="1">
                            <a:effectLst/>
                            <a:latin typeface="Cambria Math" panose="02040503050406030204" pitchFamily="18" charset="0"/>
                            <a:ea typeface="SimSun" panose="02010600030101010101" pitchFamily="2" charset="-122"/>
                            <a:cs typeface="Times New Roman" panose="02020603050405020304" pitchFamily="18" charset="0"/>
                          </a:rPr>
                          <m:t>𝑙</m:t>
                        </m:r>
                      </m:sup>
                    </m:sSup>
                  </m:oMath>
                </a14:m>
                <a:r>
                  <a:rPr lang="en-AU" sz="1800" dirty="0">
                    <a:effectLst/>
                    <a:latin typeface="Times New Roman" panose="02020603050405020304" pitchFamily="18" charset="0"/>
                    <a:ea typeface="SimSun" panose="02010600030101010101" pitchFamily="2" charset="-122"/>
                    <a:cs typeface="Times New Roman" panose="02020603050405020304" pitchFamily="18" charset="0"/>
                  </a:rPr>
                  <a:t> and </a:t>
                </a:r>
                <a:r>
                  <a:rPr lang="en-AU" sz="1800" i="1" dirty="0">
                    <a:effectLst/>
                    <a:latin typeface="Times New Roman" panose="02020603050405020304" pitchFamily="18" charset="0"/>
                    <a:ea typeface="SimSun" panose="02010600030101010101" pitchFamily="2" charset="-122"/>
                    <a:cs typeface="Times New Roman" panose="02020603050405020304" pitchFamily="18" charset="0"/>
                  </a:rPr>
                  <a:t>c</a:t>
                </a:r>
                <a:r>
                  <a:rPr lang="en-AU" sz="1800" dirty="0">
                    <a:effectLst/>
                    <a:latin typeface="Times New Roman" panose="02020603050405020304" pitchFamily="18" charset="0"/>
                    <a:ea typeface="SimSun" panose="02010600030101010101" pitchFamily="2" charset="-122"/>
                    <a:cs typeface="Times New Roman" panose="02020603050405020304" pitchFamily="18" charset="0"/>
                  </a:rPr>
                  <a:t> are estimated through a least-squares approach.</a:t>
                </a:r>
                <a:endParaRPr lang="en-AU" sz="2000" dirty="0">
                  <a:effectLst/>
                  <a:latin typeface="Times New Roman" panose="02020603050405020304" pitchFamily="18" charset="0"/>
                  <a:ea typeface="SimSun" panose="02010600030101010101" pitchFamily="2" charset="-122"/>
                </a:endParaRPr>
              </a:p>
            </p:txBody>
          </p:sp>
        </mc:Choice>
        <mc:Fallback>
          <p:sp>
            <p:nvSpPr>
              <p:cNvPr id="8" name="Rectangle 7">
                <a:extLst>
                  <a:ext uri="{FF2B5EF4-FFF2-40B4-BE49-F238E27FC236}">
                    <a16:creationId xmlns:a16="http://schemas.microsoft.com/office/drawing/2014/main" id="{D82CAB5D-A5EA-4B1D-B6B3-B034D7AF25A6}"/>
                  </a:ext>
                </a:extLst>
              </p:cNvPr>
              <p:cNvSpPr>
                <a:spLocks noRot="1" noChangeAspect="1" noMove="1" noResize="1" noEditPoints="1" noAdjustHandles="1" noChangeArrowheads="1" noChangeShapeType="1" noTextEdit="1"/>
              </p:cNvSpPr>
              <p:nvPr/>
            </p:nvSpPr>
            <p:spPr>
              <a:xfrm>
                <a:off x="318141" y="3806870"/>
                <a:ext cx="7741617" cy="463140"/>
              </a:xfrm>
              <a:prstGeom prst="rect">
                <a:avLst/>
              </a:prstGeom>
              <a:blipFill>
                <a:blip r:embed="rId3"/>
                <a:stretch>
                  <a:fillRect l="-630" b="-21053"/>
                </a:stretch>
              </a:blipFill>
            </p:spPr>
            <p:txBody>
              <a:bodyPr/>
              <a:lstStyle/>
              <a:p>
                <a:r>
                  <a:rPr lang="en-AU">
                    <a:noFill/>
                  </a:rPr>
                  <a:t> </a:t>
                </a:r>
              </a:p>
            </p:txBody>
          </p:sp>
        </mc:Fallback>
      </mc:AlternateContent>
      <p:sp>
        <p:nvSpPr>
          <p:cNvPr id="9" name="Rectangle 8">
            <a:extLst>
              <a:ext uri="{FF2B5EF4-FFF2-40B4-BE49-F238E27FC236}">
                <a16:creationId xmlns:a16="http://schemas.microsoft.com/office/drawing/2014/main" id="{50E51868-9B8B-4333-AF8B-B63128561176}"/>
              </a:ext>
            </a:extLst>
          </p:cNvPr>
          <p:cNvSpPr/>
          <p:nvPr/>
        </p:nvSpPr>
        <p:spPr>
          <a:xfrm>
            <a:off x="318141" y="4399944"/>
            <a:ext cx="8453536" cy="1477328"/>
          </a:xfrm>
          <a:prstGeom prst="rect">
            <a:avLst/>
          </a:prstGeom>
        </p:spPr>
        <p:txBody>
          <a:bodyPr wrap="square">
            <a:spAutoFit/>
          </a:bodyPr>
          <a:lstStyle/>
          <a:p>
            <a:r>
              <a:rPr lang="en-AU" dirty="0">
                <a:latin typeface="Times New Roman" panose="02020603050405020304" pitchFamily="18" charset="0"/>
                <a:ea typeface="SimSun" panose="02010600030101010101" pitchFamily="2" charset="-122"/>
              </a:rPr>
              <a:t>Two ARIMA’s characteristics make the application of the model desirable for demand prediction models. </a:t>
            </a:r>
          </a:p>
          <a:p>
            <a:pPr marL="985838"/>
            <a:r>
              <a:rPr lang="en-AU" dirty="0">
                <a:latin typeface="Times New Roman" panose="02020603050405020304" pitchFamily="18" charset="0"/>
                <a:ea typeface="SimSun" panose="02010600030101010101" pitchFamily="2" charset="-122"/>
              </a:rPr>
              <a:t>1) the ARIMA regresses demand fluctuation with the lagged demand values. </a:t>
            </a:r>
          </a:p>
          <a:p>
            <a:pPr marL="985838" indent="-985838"/>
            <a:r>
              <a:rPr lang="en-AU" dirty="0">
                <a:latin typeface="Times New Roman" panose="02020603050405020304" pitchFamily="18" charset="0"/>
                <a:ea typeface="SimSun" panose="02010600030101010101" pitchFamily="2" charset="-122"/>
              </a:rPr>
              <a:t>	2) the ARIMA essentially inclines to concentrate on the means and it less digress to the extremes. </a:t>
            </a:r>
            <a:endParaRPr lang="en-AU" dirty="0"/>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0066FCE6-7B34-4474-8E83-CA90A3500AF5}"/>
                  </a:ext>
                </a:extLst>
              </p:cNvPr>
              <p:cNvSpPr/>
              <p:nvPr/>
            </p:nvSpPr>
            <p:spPr>
              <a:xfrm>
                <a:off x="318141" y="3037733"/>
                <a:ext cx="6499225" cy="914289"/>
              </a:xfrm>
              <a:prstGeom prst="rect">
                <a:avLst/>
              </a:prstGeom>
            </p:spPr>
            <p:txBody>
              <a:bodyPr wrap="square">
                <a:spAutoFit/>
              </a:bodyPr>
              <a:lstStyle/>
              <a:p>
                <a:pPr lvl="0" eaLnBrk="0" hangingPunct="0">
                  <a:lnSpc>
                    <a:spcPct val="150000"/>
                  </a:lnSpc>
                </a:pPr>
                <a14:m>
                  <m:oMath xmlns:m="http://schemas.openxmlformats.org/officeDocument/2006/math">
                    <m:sSubSup>
                      <m:sSubSupPr>
                        <m:ctrlPr>
                          <a:rPr lang="en-AU" i="1">
                            <a:latin typeface="Cambria Math" panose="02040503050406030204" pitchFamily="18" charset="0"/>
                          </a:rPr>
                        </m:ctrlPr>
                      </m:sSubSupPr>
                      <m:e>
                        <m:r>
                          <a:rPr lang="en-AU">
                            <a:latin typeface="Cambria Math" panose="02040503050406030204" pitchFamily="18" charset="0"/>
                          </a:rPr>
                          <m:t>𝑥</m:t>
                        </m:r>
                      </m:e>
                      <m:sub>
                        <m:r>
                          <a:rPr lang="en-AU">
                            <a:latin typeface="Cambria Math" panose="02040503050406030204" pitchFamily="18" charset="0"/>
                          </a:rPr>
                          <m:t>𝑖</m:t>
                        </m:r>
                      </m:sub>
                      <m:sup>
                        <m:r>
                          <a:rPr lang="en-AU">
                            <a:latin typeface="Cambria Math" panose="02040503050406030204" pitchFamily="18" charset="0"/>
                          </a:rPr>
                          <m:t>𝑡</m:t>
                        </m:r>
                      </m:sup>
                    </m:sSubSup>
                  </m:oMath>
                </a14:m>
                <a:r>
                  <a:rPr lang="en-AU" altLang="zh-CN" dirty="0">
                    <a:latin typeface="Times New Roman" panose="02020603050405020304" pitchFamily="18" charset="0"/>
                    <a:ea typeface="SimSun" panose="02010600030101010101" pitchFamily="2" charset="-122"/>
                    <a:cs typeface="Times New Roman" panose="02020603050405020304" pitchFamily="18" charset="0"/>
                  </a:rPr>
                  <a:t> is the estimated demand flow of OD pair </a:t>
                </a:r>
                <a:r>
                  <a:rPr lang="en-AU" altLang="zh-CN" i="1" dirty="0" err="1">
                    <a:latin typeface="Times New Roman" panose="02020603050405020304" pitchFamily="18" charset="0"/>
                    <a:ea typeface="SimSun" panose="02010600030101010101" pitchFamily="2" charset="-122"/>
                    <a:cs typeface="Times New Roman" panose="02020603050405020304" pitchFamily="18" charset="0"/>
                  </a:rPr>
                  <a:t>i</a:t>
                </a:r>
                <a:r>
                  <a:rPr lang="en-AU" altLang="zh-CN" i="1" dirty="0">
                    <a:latin typeface="Times New Roman" panose="02020603050405020304" pitchFamily="18" charset="0"/>
                    <a:ea typeface="SimSun" panose="02010600030101010101" pitchFamily="2" charset="-122"/>
                    <a:cs typeface="Times New Roman" panose="02020603050405020304" pitchFamily="18" charset="0"/>
                  </a:rPr>
                  <a:t> </a:t>
                </a:r>
                <a:r>
                  <a:rPr lang="en-AU" altLang="zh-CN" dirty="0">
                    <a:latin typeface="Times New Roman" panose="02020603050405020304" pitchFamily="18" charset="0"/>
                    <a:ea typeface="SimSun" panose="02010600030101010101" pitchFamily="2" charset="-122"/>
                    <a:cs typeface="Times New Roman" panose="02020603050405020304" pitchFamily="18" charset="0"/>
                  </a:rPr>
                  <a:t>(</a:t>
                </a:r>
                <a:r>
                  <a:rPr lang="en-AU" altLang="zh-CN" i="1" dirty="0" err="1">
                    <a:latin typeface="Times New Roman" panose="02020603050405020304" pitchFamily="18" charset="0"/>
                    <a:ea typeface="SimSun" panose="02010600030101010101" pitchFamily="2" charset="-122"/>
                    <a:cs typeface="Times New Roman" panose="02020603050405020304" pitchFamily="18" charset="0"/>
                  </a:rPr>
                  <a:t>i</a:t>
                </a:r>
                <a:r>
                  <a:rPr lang="en-AU" altLang="zh-CN" dirty="0">
                    <a:latin typeface="Times New Roman" panose="02020603050405020304" pitchFamily="18" charset="0"/>
                    <a:ea typeface="SimSun" panose="02010600030101010101" pitchFamily="2" charset="-122"/>
                    <a:cs typeface="Times New Roman" panose="02020603050405020304" pitchFamily="18" charset="0"/>
                  </a:rPr>
                  <a:t> ϵ </a:t>
                </a:r>
                <a:r>
                  <a:rPr lang="en-AU" altLang="zh-CN" i="1" dirty="0">
                    <a:latin typeface="Times New Roman" panose="02020603050405020304" pitchFamily="18" charset="0"/>
                    <a:ea typeface="SimSun" panose="02010600030101010101" pitchFamily="2" charset="-122"/>
                    <a:cs typeface="Times New Roman" panose="02020603050405020304" pitchFamily="18" charset="0"/>
                  </a:rPr>
                  <a:t>I</a:t>
                </a:r>
                <a:r>
                  <a:rPr lang="en-AU" altLang="zh-CN" dirty="0">
                    <a:latin typeface="Times New Roman" panose="02020603050405020304" pitchFamily="18" charset="0"/>
                    <a:ea typeface="SimSun" panose="02010600030101010101" pitchFamily="2" charset="-122"/>
                    <a:cs typeface="Times New Roman" panose="02020603050405020304" pitchFamily="18" charset="0"/>
                  </a:rPr>
                  <a:t>) at time period </a:t>
                </a:r>
                <a:r>
                  <a:rPr lang="en-AU" altLang="zh-CN" i="1" dirty="0">
                    <a:latin typeface="Times New Roman" panose="02020603050405020304" pitchFamily="18" charset="0"/>
                    <a:ea typeface="SimSun" panose="02010600030101010101" pitchFamily="2" charset="-122"/>
                    <a:cs typeface="Times New Roman" panose="02020603050405020304" pitchFamily="18" charset="0"/>
                  </a:rPr>
                  <a:t>t</a:t>
                </a:r>
                <a:r>
                  <a:rPr lang="en-AU" altLang="zh-CN" dirty="0">
                    <a:latin typeface="Times New Roman" panose="02020603050405020304" pitchFamily="18" charset="0"/>
                    <a:ea typeface="SimSun" panose="02010600030101010101" pitchFamily="2" charset="-122"/>
                    <a:cs typeface="Times New Roman" panose="02020603050405020304" pitchFamily="18" charset="0"/>
                  </a:rPr>
                  <a:t>,</a:t>
                </a:r>
              </a:p>
              <a:p>
                <a:pPr lvl="0" eaLnBrk="0" hangingPunct="0">
                  <a:lnSpc>
                    <a:spcPct val="150000"/>
                  </a:lnSpc>
                </a:pPr>
                <a14:m>
                  <m:oMath xmlns:m="http://schemas.openxmlformats.org/officeDocument/2006/math">
                    <m:sSup>
                      <m:sSupPr>
                        <m:ctrlPr>
                          <a:rPr lang="en-AU" i="1">
                            <a:latin typeface="Cambria Math" panose="02040503050406030204" pitchFamily="18" charset="0"/>
                          </a:rPr>
                        </m:ctrlPr>
                      </m:sSupPr>
                      <m:e>
                        <m:r>
                          <a:rPr lang="en-AU">
                            <a:latin typeface="Cambria Math" panose="02040503050406030204" pitchFamily="18" charset="0"/>
                          </a:rPr>
                          <m:t>𝜖</m:t>
                        </m:r>
                      </m:e>
                      <m:sup>
                        <m:r>
                          <a:rPr lang="en-AU">
                            <a:latin typeface="Cambria Math" panose="02040503050406030204" pitchFamily="18" charset="0"/>
                          </a:rPr>
                          <m:t>𝑡</m:t>
                        </m:r>
                      </m:sup>
                    </m:sSup>
                  </m:oMath>
                </a14:m>
                <a:r>
                  <a:rPr lang="en-AU" altLang="zh-CN" dirty="0"/>
                  <a:t> = </a:t>
                </a:r>
                <a14:m>
                  <m:oMath xmlns:m="http://schemas.openxmlformats.org/officeDocument/2006/math">
                    <m:sSubSup>
                      <m:sSubSupPr>
                        <m:ctrlPr>
                          <a:rPr lang="en-AU" i="1">
                            <a:latin typeface="Cambria Math" panose="02040503050406030204" pitchFamily="18" charset="0"/>
                          </a:rPr>
                        </m:ctrlPr>
                      </m:sSubSupPr>
                      <m:e>
                        <m:r>
                          <a:rPr lang="en-AU">
                            <a:latin typeface="Cambria Math" panose="02040503050406030204" pitchFamily="18" charset="0"/>
                          </a:rPr>
                          <m:t>𝑥</m:t>
                        </m:r>
                      </m:e>
                      <m:sub>
                        <m:r>
                          <a:rPr lang="en-AU">
                            <a:latin typeface="Cambria Math" panose="02040503050406030204" pitchFamily="18" charset="0"/>
                          </a:rPr>
                          <m:t>𝑖</m:t>
                        </m:r>
                      </m:sub>
                      <m:sup>
                        <m:r>
                          <a:rPr lang="en-AU">
                            <a:latin typeface="Cambria Math" panose="02040503050406030204" pitchFamily="18" charset="0"/>
                          </a:rPr>
                          <m:t>𝑡</m:t>
                        </m:r>
                      </m:sup>
                    </m:sSubSup>
                  </m:oMath>
                </a14:m>
                <a:r>
                  <a:rPr lang="en-AU" altLang="zh-CN" dirty="0"/>
                  <a:t> - </a:t>
                </a:r>
                <a14:m>
                  <m:oMath xmlns:m="http://schemas.openxmlformats.org/officeDocument/2006/math">
                    <m:sSubSup>
                      <m:sSubSupPr>
                        <m:ctrlPr>
                          <a:rPr lang="en-AU" i="1">
                            <a:latin typeface="Cambria Math" panose="02040503050406030204" pitchFamily="18" charset="0"/>
                          </a:rPr>
                        </m:ctrlPr>
                      </m:sSubSupPr>
                      <m:e>
                        <m:acc>
                          <m:accPr>
                            <m:chr m:val="̂"/>
                            <m:ctrlPr>
                              <a:rPr lang="en-AU" i="1">
                                <a:latin typeface="Cambria Math" panose="02040503050406030204" pitchFamily="18" charset="0"/>
                              </a:rPr>
                            </m:ctrlPr>
                          </m:accPr>
                          <m:e>
                            <m:r>
                              <a:rPr lang="en-AU">
                                <a:latin typeface="Cambria Math" panose="02040503050406030204" pitchFamily="18" charset="0"/>
                              </a:rPr>
                              <m:t>𝑥</m:t>
                            </m:r>
                          </m:e>
                        </m:acc>
                      </m:e>
                      <m:sub>
                        <m:r>
                          <a:rPr lang="en-AU">
                            <a:latin typeface="Cambria Math" panose="02040503050406030204" pitchFamily="18" charset="0"/>
                          </a:rPr>
                          <m:t>𝑖</m:t>
                        </m:r>
                      </m:sub>
                      <m:sup>
                        <m:r>
                          <a:rPr lang="en-AU">
                            <a:latin typeface="Cambria Math" panose="02040503050406030204" pitchFamily="18" charset="0"/>
                          </a:rPr>
                          <m:t>𝑡</m:t>
                        </m:r>
                      </m:sup>
                    </m:sSubSup>
                  </m:oMath>
                </a14:m>
                <a:endParaRPr lang="en-AU" altLang="zh-CN" dirty="0"/>
              </a:p>
            </p:txBody>
          </p:sp>
        </mc:Choice>
        <mc:Fallback>
          <p:sp>
            <p:nvSpPr>
              <p:cNvPr id="10" name="Rectangle 9">
                <a:extLst>
                  <a:ext uri="{FF2B5EF4-FFF2-40B4-BE49-F238E27FC236}">
                    <a16:creationId xmlns:a16="http://schemas.microsoft.com/office/drawing/2014/main" id="{0066FCE6-7B34-4474-8E83-CA90A3500AF5}"/>
                  </a:ext>
                </a:extLst>
              </p:cNvPr>
              <p:cNvSpPr>
                <a:spLocks noRot="1" noChangeAspect="1" noMove="1" noResize="1" noEditPoints="1" noAdjustHandles="1" noChangeArrowheads="1" noChangeShapeType="1" noTextEdit="1"/>
              </p:cNvSpPr>
              <p:nvPr/>
            </p:nvSpPr>
            <p:spPr>
              <a:xfrm>
                <a:off x="318141" y="3037733"/>
                <a:ext cx="6499225" cy="914289"/>
              </a:xfrm>
              <a:prstGeom prst="rect">
                <a:avLst/>
              </a:prstGeom>
              <a:blipFill>
                <a:blip r:embed="rId4"/>
                <a:stretch>
                  <a:fillRect b="-10000"/>
                </a:stretch>
              </a:blipFill>
            </p:spPr>
            <p:txBody>
              <a:bodyPr/>
              <a:lstStyle/>
              <a:p>
                <a:r>
                  <a:rPr lang="en-AU">
                    <a:noFill/>
                  </a:rPr>
                  <a:t> </a:t>
                </a:r>
              </a:p>
            </p:txBody>
          </p:sp>
        </mc:Fallback>
      </mc:AlternateContent>
    </p:spTree>
    <p:extLst>
      <p:ext uri="{BB962C8B-B14F-4D97-AF65-F5344CB8AC3E}">
        <p14:creationId xmlns:p14="http://schemas.microsoft.com/office/powerpoint/2010/main" val="7227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67713-93E1-4231-AC04-EA94769A489A}"/>
              </a:ext>
            </a:extLst>
          </p:cNvPr>
          <p:cNvSpPr>
            <a:spLocks noGrp="1"/>
          </p:cNvSpPr>
          <p:nvPr>
            <p:ph type="title"/>
          </p:nvPr>
        </p:nvSpPr>
        <p:spPr/>
        <p:txBody>
          <a:bodyPr/>
          <a:lstStyle/>
          <a:p>
            <a:r>
              <a:rPr lang="en-AU" dirty="0"/>
              <a:t>Case Study</a:t>
            </a:r>
          </a:p>
        </p:txBody>
      </p:sp>
      <p:sp>
        <p:nvSpPr>
          <p:cNvPr id="3" name="Content Placeholder 2">
            <a:extLst>
              <a:ext uri="{FF2B5EF4-FFF2-40B4-BE49-F238E27FC236}">
                <a16:creationId xmlns:a16="http://schemas.microsoft.com/office/drawing/2014/main" id="{F1384C62-E39F-4737-9F50-1D332A059AA9}"/>
              </a:ext>
            </a:extLst>
          </p:cNvPr>
          <p:cNvSpPr>
            <a:spLocks noGrp="1"/>
          </p:cNvSpPr>
          <p:nvPr>
            <p:ph idx="1"/>
          </p:nvPr>
        </p:nvSpPr>
        <p:spPr/>
        <p:txBody>
          <a:bodyPr/>
          <a:lstStyle/>
          <a:p>
            <a:r>
              <a:rPr lang="en-AU" sz="2000" dirty="0"/>
              <a:t>We evaluate the proposed demand estimation and prediction models for one of the major subnetworks, the Victoria road corridor. </a:t>
            </a:r>
          </a:p>
          <a:p>
            <a:r>
              <a:rPr lang="en-AU" sz="2000" dirty="0"/>
              <a:t>The initial demand used in this study was obtained from the Sydney Transport Model (STM). </a:t>
            </a:r>
          </a:p>
          <a:p>
            <a:r>
              <a:rPr lang="en-AU" sz="2000" dirty="0"/>
              <a:t>The spatial configuration of the large-scale Sydney transport network and Victoria corridor are presented</a:t>
            </a:r>
          </a:p>
        </p:txBody>
      </p:sp>
      <p:sp>
        <p:nvSpPr>
          <p:cNvPr id="4" name="Footer Placeholder 3">
            <a:extLst>
              <a:ext uri="{FF2B5EF4-FFF2-40B4-BE49-F238E27FC236}">
                <a16:creationId xmlns:a16="http://schemas.microsoft.com/office/drawing/2014/main" id="{D0F39D1C-2F8F-4E65-B539-F3215237BF3B}"/>
              </a:ext>
            </a:extLst>
          </p:cNvPr>
          <p:cNvSpPr>
            <a:spLocks noGrp="1"/>
          </p:cNvSpPr>
          <p:nvPr>
            <p:ph type="ftr" sz="quarter" idx="10"/>
          </p:nvPr>
        </p:nvSpPr>
        <p:spPr/>
        <p:txBody>
          <a:bodyPr/>
          <a:lstStyle/>
          <a:p>
            <a:pPr>
              <a:defRPr/>
            </a:pPr>
            <a:r>
              <a:rPr lang="en-AU"/>
              <a:t>Presentation title  |  Presenter name</a:t>
            </a:r>
          </a:p>
        </p:txBody>
      </p:sp>
      <p:sp>
        <p:nvSpPr>
          <p:cNvPr id="5" name="Slide Number Placeholder 4">
            <a:extLst>
              <a:ext uri="{FF2B5EF4-FFF2-40B4-BE49-F238E27FC236}">
                <a16:creationId xmlns:a16="http://schemas.microsoft.com/office/drawing/2014/main" id="{03BC1521-8FD3-4136-BAD4-A5D8F48D9CDE}"/>
              </a:ext>
            </a:extLst>
          </p:cNvPr>
          <p:cNvSpPr>
            <a:spLocks noGrp="1"/>
          </p:cNvSpPr>
          <p:nvPr>
            <p:ph type="sldNum" sz="quarter" idx="11"/>
          </p:nvPr>
        </p:nvSpPr>
        <p:spPr/>
        <p:txBody>
          <a:bodyPr/>
          <a:lstStyle/>
          <a:p>
            <a:pPr>
              <a:defRPr/>
            </a:pPr>
            <a:fld id="{D0E4B696-87CC-499F-9B46-904A18FACFBF}" type="slidenum">
              <a:rPr lang="en-AU" altLang="en-US" smtClean="0"/>
              <a:pPr>
                <a:defRPr/>
              </a:pPr>
              <a:t>8</a:t>
            </a:fld>
            <a:r>
              <a:rPr lang="en-AU" altLang="en-US"/>
              <a:t>  |</a:t>
            </a:r>
          </a:p>
        </p:txBody>
      </p:sp>
      <p:pic>
        <p:nvPicPr>
          <p:cNvPr id="6" name="Picture 5">
            <a:extLst>
              <a:ext uri="{FF2B5EF4-FFF2-40B4-BE49-F238E27FC236}">
                <a16:creationId xmlns:a16="http://schemas.microsoft.com/office/drawing/2014/main" id="{ED9767D4-414F-428B-A9CD-6E35E764EE8C}"/>
              </a:ext>
            </a:extLst>
          </p:cNvPr>
          <p:cNvPicPr/>
          <p:nvPr/>
        </p:nvPicPr>
        <p:blipFill>
          <a:blip r:embed="rId2">
            <a:extLst>
              <a:ext uri="{28A0092B-C50C-407E-A947-70E740481C1C}">
                <a14:useLocalDpi xmlns:a14="http://schemas.microsoft.com/office/drawing/2010/main" val="0"/>
              </a:ext>
            </a:extLst>
          </a:blip>
          <a:stretch>
            <a:fillRect/>
          </a:stretch>
        </p:blipFill>
        <p:spPr>
          <a:xfrm>
            <a:off x="1259608" y="3176692"/>
            <a:ext cx="6120680" cy="2996302"/>
          </a:xfrm>
          <a:prstGeom prst="rect">
            <a:avLst/>
          </a:prstGeom>
        </p:spPr>
      </p:pic>
    </p:spTree>
    <p:extLst>
      <p:ext uri="{BB962C8B-B14F-4D97-AF65-F5344CB8AC3E}">
        <p14:creationId xmlns:p14="http://schemas.microsoft.com/office/powerpoint/2010/main" val="108850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FCF4-7CEB-4A04-9308-DC707A19F6E7}"/>
              </a:ext>
            </a:extLst>
          </p:cNvPr>
          <p:cNvSpPr>
            <a:spLocks noGrp="1"/>
          </p:cNvSpPr>
          <p:nvPr>
            <p:ph type="title"/>
          </p:nvPr>
        </p:nvSpPr>
        <p:spPr/>
        <p:txBody>
          <a:bodyPr/>
          <a:lstStyle/>
          <a:p>
            <a:r>
              <a:rPr lang="en-AU" dirty="0"/>
              <a:t>Required transport data</a:t>
            </a:r>
          </a:p>
        </p:txBody>
      </p:sp>
      <p:sp>
        <p:nvSpPr>
          <p:cNvPr id="3" name="Content Placeholder 2">
            <a:extLst>
              <a:ext uri="{FF2B5EF4-FFF2-40B4-BE49-F238E27FC236}">
                <a16:creationId xmlns:a16="http://schemas.microsoft.com/office/drawing/2014/main" id="{402FF818-C875-46DA-A223-B3D14725CA7A}"/>
              </a:ext>
            </a:extLst>
          </p:cNvPr>
          <p:cNvSpPr>
            <a:spLocks noGrp="1"/>
          </p:cNvSpPr>
          <p:nvPr>
            <p:ph idx="1"/>
          </p:nvPr>
        </p:nvSpPr>
        <p:spPr>
          <a:xfrm>
            <a:off x="358775" y="1700808"/>
            <a:ext cx="8173665" cy="4573587"/>
          </a:xfrm>
        </p:spPr>
        <p:txBody>
          <a:bodyPr/>
          <a:lstStyle/>
          <a:p>
            <a:pPr marL="342900" lvl="0" indent="-342900">
              <a:spcAft>
                <a:spcPts val="0"/>
              </a:spcAft>
              <a:buFont typeface="Calibri" panose="020F0502020204030204" pitchFamily="34" charset="0"/>
              <a:buChar char="-"/>
            </a:pPr>
            <a:r>
              <a:rPr lang="en-AU" b="1" dirty="0">
                <a:ea typeface="SimSun" panose="02010600030101010101" pitchFamily="2" charset="-122"/>
                <a:cs typeface="Times New Roman" panose="02020603050405020304" pitchFamily="18" charset="0"/>
              </a:rPr>
              <a:t>Traffic</a:t>
            </a:r>
            <a:r>
              <a:rPr lang="en-AU" dirty="0">
                <a:ea typeface="SimSun" panose="02010600030101010101" pitchFamily="2" charset="-122"/>
                <a:cs typeface="Times New Roman" panose="02020603050405020304" pitchFamily="18" charset="0"/>
              </a:rPr>
              <a:t> </a:t>
            </a:r>
            <a:r>
              <a:rPr lang="en-AU" b="1" dirty="0">
                <a:ea typeface="SimSun" panose="02010600030101010101" pitchFamily="2" charset="-122"/>
                <a:cs typeface="Times New Roman" panose="02020603050405020304" pitchFamily="18" charset="0"/>
              </a:rPr>
              <a:t>count</a:t>
            </a:r>
            <a:r>
              <a:rPr lang="en-AU" dirty="0">
                <a:ea typeface="SimSun" panose="02010600030101010101" pitchFamily="2" charset="-122"/>
                <a:cs typeface="Times New Roman" panose="02020603050405020304" pitchFamily="18" charset="0"/>
              </a:rPr>
              <a:t>: SCATS (arterials) traffic counts,</a:t>
            </a:r>
          </a:p>
          <a:p>
            <a:pPr marL="342900" lvl="0" indent="-342900">
              <a:spcAft>
                <a:spcPts val="800"/>
              </a:spcAft>
              <a:buFont typeface="Calibri" panose="020F0502020204030204" pitchFamily="34" charset="0"/>
              <a:buChar char="-"/>
            </a:pPr>
            <a:r>
              <a:rPr lang="en-AU" b="1" dirty="0">
                <a:ea typeface="SimSun" panose="02010600030101010101" pitchFamily="2" charset="-122"/>
                <a:cs typeface="Times New Roman" panose="02020603050405020304" pitchFamily="18" charset="0"/>
              </a:rPr>
              <a:t>Public transport plans </a:t>
            </a:r>
            <a:r>
              <a:rPr lang="en-AU" dirty="0">
                <a:ea typeface="SimSun" panose="02010600030101010101" pitchFamily="2" charset="-122"/>
                <a:cs typeface="Times New Roman" panose="02020603050405020304" pitchFamily="18" charset="0"/>
              </a:rPr>
              <a:t>– using GTFS data, </a:t>
            </a:r>
          </a:p>
          <a:p>
            <a:pPr marL="342900" lvl="0" indent="-342900">
              <a:spcAft>
                <a:spcPts val="800"/>
              </a:spcAft>
              <a:buFont typeface="Calibri" panose="020F0502020204030204" pitchFamily="34" charset="0"/>
              <a:buChar char="-"/>
            </a:pPr>
            <a:r>
              <a:rPr lang="en-AU" b="1" dirty="0">
                <a:ea typeface="SimSun" panose="02010600030101010101" pitchFamily="2" charset="-122"/>
                <a:cs typeface="Times New Roman" panose="02020603050405020304" pitchFamily="18" charset="0"/>
              </a:rPr>
              <a:t>Signal control plans </a:t>
            </a:r>
            <a:r>
              <a:rPr lang="en-AU" dirty="0">
                <a:ea typeface="SimSun" panose="02010600030101010101" pitchFamily="2" charset="-122"/>
                <a:cs typeface="Times New Roman" panose="02020603050405020304" pitchFamily="18" charset="0"/>
              </a:rPr>
              <a:t>–using SCATS signal timing,</a:t>
            </a:r>
          </a:p>
          <a:p>
            <a:pPr marL="342900" lvl="0" indent="-342900">
              <a:spcAft>
                <a:spcPts val="800"/>
              </a:spcAft>
              <a:buFont typeface="Calibri" panose="020F0502020204030204" pitchFamily="34" charset="0"/>
              <a:buChar char="-"/>
            </a:pPr>
            <a:r>
              <a:rPr lang="en-AU" b="1" dirty="0">
                <a:ea typeface="SimSun" panose="02010600030101010101" pitchFamily="2" charset="-122"/>
                <a:cs typeface="Times New Roman" panose="02020603050405020304" pitchFamily="18" charset="0"/>
              </a:rPr>
              <a:t>Travellers demand: </a:t>
            </a:r>
            <a:r>
              <a:rPr lang="en-AU" dirty="0">
                <a:ea typeface="SimSun" panose="02010600030101010101" pitchFamily="2" charset="-122"/>
                <a:cs typeface="Times New Roman" panose="02020603050405020304" pitchFamily="18" charset="0"/>
              </a:rPr>
              <a:t>Origin-destination of private vehicle users,</a:t>
            </a:r>
          </a:p>
          <a:p>
            <a:pPr marL="342900" lvl="0" indent="-342900">
              <a:spcAft>
                <a:spcPts val="800"/>
              </a:spcAft>
              <a:buFont typeface="Calibri" panose="020F0502020204030204" pitchFamily="34" charset="0"/>
              <a:buChar char="-"/>
            </a:pPr>
            <a:r>
              <a:rPr lang="en-AU" b="1" dirty="0"/>
              <a:t>Incident data logs</a:t>
            </a:r>
            <a:r>
              <a:rPr lang="en-AU" dirty="0"/>
              <a:t>: includes the incident location ([</a:t>
            </a:r>
            <a:r>
              <a:rPr lang="en-AU" dirty="0" err="1"/>
              <a:t>x,y</a:t>
            </a:r>
            <a:r>
              <a:rPr lang="en-AU" dirty="0"/>
              <a:t>] coordinates),</a:t>
            </a:r>
          </a:p>
          <a:p>
            <a:pPr marL="342900" lvl="0" indent="-342900">
              <a:spcAft>
                <a:spcPts val="800"/>
              </a:spcAft>
              <a:buFont typeface="Calibri" panose="020F0502020204030204" pitchFamily="34" charset="0"/>
              <a:buChar char="-"/>
            </a:pPr>
            <a:r>
              <a:rPr lang="en-AU" dirty="0"/>
              <a:t>….</a:t>
            </a:r>
          </a:p>
          <a:p>
            <a:endParaRPr lang="en-AU" dirty="0"/>
          </a:p>
        </p:txBody>
      </p:sp>
      <p:sp>
        <p:nvSpPr>
          <p:cNvPr id="4" name="Footer Placeholder 3">
            <a:extLst>
              <a:ext uri="{FF2B5EF4-FFF2-40B4-BE49-F238E27FC236}">
                <a16:creationId xmlns:a16="http://schemas.microsoft.com/office/drawing/2014/main" id="{3442B458-EAD2-4C2C-A082-CD472D17924F}"/>
              </a:ext>
            </a:extLst>
          </p:cNvPr>
          <p:cNvSpPr>
            <a:spLocks noGrp="1"/>
          </p:cNvSpPr>
          <p:nvPr>
            <p:ph type="ftr" sz="quarter" idx="10"/>
          </p:nvPr>
        </p:nvSpPr>
        <p:spPr/>
        <p:txBody>
          <a:bodyPr/>
          <a:lstStyle/>
          <a:p>
            <a:pPr>
              <a:defRPr/>
            </a:pPr>
            <a:r>
              <a:rPr lang="en-AU"/>
              <a:t>Presentation title  |  Presenter name</a:t>
            </a:r>
          </a:p>
        </p:txBody>
      </p:sp>
      <p:sp>
        <p:nvSpPr>
          <p:cNvPr id="5" name="Slide Number Placeholder 4">
            <a:extLst>
              <a:ext uri="{FF2B5EF4-FFF2-40B4-BE49-F238E27FC236}">
                <a16:creationId xmlns:a16="http://schemas.microsoft.com/office/drawing/2014/main" id="{684085FE-0D28-4062-A61E-B004A92D2938}"/>
              </a:ext>
            </a:extLst>
          </p:cNvPr>
          <p:cNvSpPr>
            <a:spLocks noGrp="1"/>
          </p:cNvSpPr>
          <p:nvPr>
            <p:ph type="sldNum" sz="quarter" idx="11"/>
          </p:nvPr>
        </p:nvSpPr>
        <p:spPr/>
        <p:txBody>
          <a:bodyPr/>
          <a:lstStyle/>
          <a:p>
            <a:pPr>
              <a:defRPr/>
            </a:pPr>
            <a:fld id="{D0E4B696-87CC-499F-9B46-904A18FACFBF}" type="slidenum">
              <a:rPr lang="en-AU" altLang="en-US" smtClean="0"/>
              <a:pPr>
                <a:defRPr/>
              </a:pPr>
              <a:t>9</a:t>
            </a:fld>
            <a:r>
              <a:rPr lang="en-AU" altLang="en-US"/>
              <a:t>  |</a:t>
            </a:r>
          </a:p>
        </p:txBody>
      </p:sp>
    </p:spTree>
    <p:extLst>
      <p:ext uri="{BB962C8B-B14F-4D97-AF65-F5344CB8AC3E}">
        <p14:creationId xmlns:p14="http://schemas.microsoft.com/office/powerpoint/2010/main" val="71624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werPoint">
  <a:themeElements>
    <a:clrScheme name="CSIRO DATA61">
      <a:dk1>
        <a:sysClr val="windowText" lastClr="000000"/>
      </a:dk1>
      <a:lt1>
        <a:srgbClr val="FFFFFF"/>
      </a:lt1>
      <a:dk2>
        <a:srgbClr val="000000"/>
      </a:dk2>
      <a:lt2>
        <a:srgbClr val="FFFFFF"/>
      </a:lt2>
      <a:accent1>
        <a:srgbClr val="30B787"/>
      </a:accent1>
      <a:accent2>
        <a:srgbClr val="71CC98"/>
      </a:accent2>
      <a:accent3>
        <a:srgbClr val="007A53"/>
      </a:accent3>
      <a:accent4>
        <a:srgbClr val="00A9CE"/>
      </a:accent4>
      <a:accent5>
        <a:srgbClr val="78BE20"/>
      </a:accent5>
      <a:accent6>
        <a:srgbClr val="9FAEE5"/>
      </a:accent6>
      <a:hlink>
        <a:srgbClr val="00313C"/>
      </a:hlink>
      <a:folHlink>
        <a:srgbClr val="1E22AA"/>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E18032997DFB4A9D2C3AB329BAA5EC" ma:contentTypeVersion="10" ma:contentTypeDescription="Create a new document." ma:contentTypeScope="" ma:versionID="5329a47fd8b6fe4a53b6cd1b11daefc3">
  <xsd:schema xmlns:xsd="http://www.w3.org/2001/XMLSchema" xmlns:xs="http://www.w3.org/2001/XMLSchema" xmlns:p="http://schemas.microsoft.com/office/2006/metadata/properties" xmlns:ns2="38229867-9303-4638-8362-9358a90ced98" xmlns:ns3="99b44269-cde6-4d70-ba56-e421adc68c55" targetNamespace="http://schemas.microsoft.com/office/2006/metadata/properties" ma:root="true" ma:fieldsID="5bba252b7005f1394572b82b1f004f4f" ns2:_="" ns3:_="">
    <xsd:import namespace="38229867-9303-4638-8362-9358a90ced98"/>
    <xsd:import namespace="99b44269-cde6-4d70-ba56-e421adc68c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29867-9303-4638-8362-9358a90ced9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b44269-cde6-4d70-ba56-e421adc68c5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FE3F0E-74FD-43B1-A77A-4E9CC114C416}">
  <ds:schemaRefs>
    <ds:schemaRef ds:uri="http://schemas.microsoft.com/sharepoint/v3/contenttype/forms"/>
  </ds:schemaRefs>
</ds:datastoreItem>
</file>

<file path=customXml/itemProps2.xml><?xml version="1.0" encoding="utf-8"?>
<ds:datastoreItem xmlns:ds="http://schemas.openxmlformats.org/officeDocument/2006/customXml" ds:itemID="{04EA3AF7-4AB4-4E69-8F5F-13442D01E956}">
  <ds:schemaRefs>
    <ds:schemaRef ds:uri="http://purl.org/dc/dcmitype/"/>
    <ds:schemaRef ds:uri="http://schemas.microsoft.com/office/infopath/2007/PartnerControls"/>
    <ds:schemaRef ds:uri="http://schemas.microsoft.com/office/2006/documentManagement/types"/>
    <ds:schemaRef ds:uri="38229867-9303-4638-8362-9358a90ced98"/>
    <ds:schemaRef ds:uri="http://purl.org/dc/elements/1.1/"/>
    <ds:schemaRef ds:uri="http://schemas.microsoft.com/office/2006/metadata/properties"/>
    <ds:schemaRef ds:uri="http://purl.org/dc/terms/"/>
    <ds:schemaRef ds:uri="http://schemas.openxmlformats.org/package/2006/metadata/core-properties"/>
    <ds:schemaRef ds:uri="99b44269-cde6-4d70-ba56-e421adc68c55"/>
    <ds:schemaRef ds:uri="http://www.w3.org/XML/1998/namespace"/>
  </ds:schemaRefs>
</ds:datastoreItem>
</file>

<file path=customXml/itemProps3.xml><?xml version="1.0" encoding="utf-8"?>
<ds:datastoreItem xmlns:ds="http://schemas.openxmlformats.org/officeDocument/2006/customXml" ds:itemID="{1E20CEB9-37A4-4B3D-884A-7A5E72569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229867-9303-4638-8362-9358a90ced98"/>
    <ds:schemaRef ds:uri="99b44269-cde6-4d70-ba56-e421adc68c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33355</TotalTime>
  <Words>1391</Words>
  <Application>Microsoft Office PowerPoint</Application>
  <PresentationFormat>On-screen Show (4:3)</PresentationFormat>
  <Paragraphs>132</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 Math</vt:lpstr>
      <vt:lpstr>Times New Roman</vt:lpstr>
      <vt:lpstr>PowerPoint</vt:lpstr>
      <vt:lpstr>PowerPoint Presentation</vt:lpstr>
      <vt:lpstr>Outline</vt:lpstr>
      <vt:lpstr>Introduction: DTA</vt:lpstr>
      <vt:lpstr>Introduction: DTA - pros and cons</vt:lpstr>
      <vt:lpstr>Time-Dependent Origin-Destination (TDOD) Demand</vt:lpstr>
      <vt:lpstr>TDOD Demand Estimation Problem</vt:lpstr>
      <vt:lpstr>TDOD Demand Prediction Problem</vt:lpstr>
      <vt:lpstr>Case Study</vt:lpstr>
      <vt:lpstr>Required transport data</vt:lpstr>
      <vt:lpstr>TDOD Estimation Results</vt:lpstr>
      <vt:lpstr>TDOD Prediction Model</vt:lpstr>
      <vt:lpstr>Incident Management Application</vt:lpstr>
      <vt:lpstr>Impact of Incident duration on traffic</vt:lpstr>
      <vt:lpstr>Conclusion</vt:lpstr>
      <vt:lpstr>PowerPoint Presentation</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Data61 Transport for NSW - PII Discussion - 8 Aug 2016</dc:title>
  <dc:creator>Peter Runcie</dc:creator>
  <cp:lastModifiedBy>Shafiei, Sajjad (Data61, Eveleigh)</cp:lastModifiedBy>
  <cp:revision>1398</cp:revision>
  <cp:lastPrinted>2015-10-15T05:40:18Z</cp:lastPrinted>
  <dcterms:created xsi:type="dcterms:W3CDTF">2015-08-19T02:58:18Z</dcterms:created>
  <dcterms:modified xsi:type="dcterms:W3CDTF">2019-10-08T05:00:09Z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0x01010063E18032997DFB4A9D2C3AB329BAA5EC</vt:lpwstr>
  </property>
</Properties>
</file>